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89" r:id="rId5"/>
    <p:sldId id="262" r:id="rId6"/>
    <p:sldId id="263" r:id="rId7"/>
    <p:sldId id="264" r:id="rId8"/>
    <p:sldId id="290" r:id="rId9"/>
    <p:sldId id="265" r:id="rId10"/>
    <p:sldId id="266" r:id="rId11"/>
    <p:sldId id="267" r:id="rId12"/>
    <p:sldId id="268" r:id="rId13"/>
    <p:sldId id="291" r:id="rId14"/>
    <p:sldId id="269" r:id="rId15"/>
    <p:sldId id="270" r:id="rId16"/>
    <p:sldId id="292" r:id="rId17"/>
    <p:sldId id="271" r:id="rId18"/>
    <p:sldId id="293" r:id="rId19"/>
    <p:sldId id="272" r:id="rId20"/>
    <p:sldId id="294" r:id="rId21"/>
    <p:sldId id="273" r:id="rId22"/>
    <p:sldId id="295" r:id="rId23"/>
    <p:sldId id="298" r:id="rId24"/>
    <p:sldId id="274" r:id="rId25"/>
    <p:sldId id="275" r:id="rId26"/>
    <p:sldId id="296" r:id="rId27"/>
    <p:sldId id="278" r:id="rId28"/>
    <p:sldId id="277" r:id="rId29"/>
    <p:sldId id="276" r:id="rId30"/>
    <p:sldId id="279" r:id="rId31"/>
    <p:sldId id="297" r:id="rId32"/>
    <p:sldId id="282" r:id="rId33"/>
    <p:sldId id="281" r:id="rId34"/>
    <p:sldId id="280" r:id="rId35"/>
    <p:sldId id="257" r:id="rId36"/>
    <p:sldId id="258" r:id="rId37"/>
    <p:sldId id="259"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136B7B-65AE-4AE5-AE49-62D14FC4B43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65B21880-E550-4439-B53D-FDC5744B1FCE}">
      <dgm:prSet/>
      <dgm:spPr>
        <a:gradFill rotWithShape="0">
          <a:gsLst>
            <a:gs pos="0">
              <a:srgbClr val="FFF200"/>
            </a:gs>
            <a:gs pos="45000">
              <a:srgbClr val="FF7A00"/>
            </a:gs>
            <a:gs pos="70000">
              <a:srgbClr val="FF0300"/>
            </a:gs>
            <a:gs pos="100000">
              <a:srgbClr val="4D0808"/>
            </a:gs>
          </a:gsLst>
          <a:lin ang="5400000" scaled="0"/>
        </a:gradFill>
      </dgm:spPr>
      <dgm:t>
        <a:bodyPr/>
        <a:lstStyle/>
        <a:p>
          <a:pPr rtl="0"/>
          <a:r>
            <a:rPr lang="es-CO" dirty="0" smtClean="0">
              <a:latin typeface="Algerian" pitchFamily="82" charset="0"/>
            </a:rPr>
            <a:t>UNA OEDEN OLVIDADA</a:t>
          </a:r>
          <a:endParaRPr lang="es-CO" dirty="0">
            <a:latin typeface="Algerian" pitchFamily="82" charset="0"/>
          </a:endParaRPr>
        </a:p>
      </dgm:t>
    </dgm:pt>
    <dgm:pt modelId="{ED504B7A-7FF7-460D-AB7E-415D3A40834E}" type="parTrans" cxnId="{0416C97F-A44C-4E00-8FDF-8DC216E9B85B}">
      <dgm:prSet/>
      <dgm:spPr/>
      <dgm:t>
        <a:bodyPr/>
        <a:lstStyle/>
        <a:p>
          <a:endParaRPr lang="es-CO"/>
        </a:p>
      </dgm:t>
    </dgm:pt>
    <dgm:pt modelId="{534626E6-DC03-4990-9FBA-66CAF3CCBC8E}" type="sibTrans" cxnId="{0416C97F-A44C-4E00-8FDF-8DC216E9B85B}">
      <dgm:prSet/>
      <dgm:spPr/>
      <dgm:t>
        <a:bodyPr/>
        <a:lstStyle/>
        <a:p>
          <a:endParaRPr lang="es-CO"/>
        </a:p>
      </dgm:t>
    </dgm:pt>
    <dgm:pt modelId="{2A24AF3B-9AF4-4C0C-815D-E44292BC2544}" type="pres">
      <dgm:prSet presAssocID="{6A136B7B-65AE-4AE5-AE49-62D14FC4B43E}" presName="linear" presStyleCnt="0">
        <dgm:presLayoutVars>
          <dgm:animLvl val="lvl"/>
          <dgm:resizeHandles val="exact"/>
        </dgm:presLayoutVars>
      </dgm:prSet>
      <dgm:spPr/>
      <dgm:t>
        <a:bodyPr/>
        <a:lstStyle/>
        <a:p>
          <a:endParaRPr lang="es-CO"/>
        </a:p>
      </dgm:t>
    </dgm:pt>
    <dgm:pt modelId="{B298DF98-5465-4394-AA05-D037275BDB68}" type="pres">
      <dgm:prSet presAssocID="{65B21880-E550-4439-B53D-FDC5744B1FCE}" presName="parentText" presStyleLbl="node1" presStyleIdx="0" presStyleCnt="1">
        <dgm:presLayoutVars>
          <dgm:chMax val="0"/>
          <dgm:bulletEnabled val="1"/>
        </dgm:presLayoutVars>
      </dgm:prSet>
      <dgm:spPr/>
      <dgm:t>
        <a:bodyPr/>
        <a:lstStyle/>
        <a:p>
          <a:endParaRPr lang="es-CO"/>
        </a:p>
      </dgm:t>
    </dgm:pt>
  </dgm:ptLst>
  <dgm:cxnLst>
    <dgm:cxn modelId="{62FA8FBD-9131-4DFE-850D-74B57751CE9C}" type="presOf" srcId="{65B21880-E550-4439-B53D-FDC5744B1FCE}" destId="{B298DF98-5465-4394-AA05-D037275BDB68}" srcOrd="0" destOrd="0" presId="urn:microsoft.com/office/officeart/2005/8/layout/vList2"/>
    <dgm:cxn modelId="{D0662D1A-F9DA-49C6-AA67-983694E0F8BD}" type="presOf" srcId="{6A136B7B-65AE-4AE5-AE49-62D14FC4B43E}" destId="{2A24AF3B-9AF4-4C0C-815D-E44292BC2544}" srcOrd="0" destOrd="0" presId="urn:microsoft.com/office/officeart/2005/8/layout/vList2"/>
    <dgm:cxn modelId="{0416C97F-A44C-4E00-8FDF-8DC216E9B85B}" srcId="{6A136B7B-65AE-4AE5-AE49-62D14FC4B43E}" destId="{65B21880-E550-4439-B53D-FDC5744B1FCE}" srcOrd="0" destOrd="0" parTransId="{ED504B7A-7FF7-460D-AB7E-415D3A40834E}" sibTransId="{534626E6-DC03-4990-9FBA-66CAF3CCBC8E}"/>
    <dgm:cxn modelId="{834E1EDB-0C2B-4D38-8F16-CEE2720789C2}" type="presParOf" srcId="{2A24AF3B-9AF4-4C0C-815D-E44292BC2544}" destId="{B298DF98-5465-4394-AA05-D037275BDB6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98DF98-5465-4394-AA05-D037275BDB68}">
      <dsp:nvSpPr>
        <dsp:cNvPr id="0" name=""/>
        <dsp:cNvSpPr/>
      </dsp:nvSpPr>
      <dsp:spPr>
        <a:xfrm>
          <a:off x="0" y="40032"/>
          <a:ext cx="7772400" cy="1389960"/>
        </a:xfrm>
        <a:prstGeom prst="roundRect">
          <a:avLst/>
        </a:prstGeom>
        <a:gradFill rotWithShape="0">
          <a:gsLst>
            <a:gs pos="0">
              <a:srgbClr val="FFF200"/>
            </a:gs>
            <a:gs pos="45000">
              <a:srgbClr val="FF7A00"/>
            </a:gs>
            <a:gs pos="70000">
              <a:srgbClr val="FF0300"/>
            </a:gs>
            <a:gs pos="100000">
              <a:srgbClr val="4D0808"/>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lvl="0" algn="l" defTabSz="2400300" rtl="0">
            <a:lnSpc>
              <a:spcPct val="90000"/>
            </a:lnSpc>
            <a:spcBef>
              <a:spcPct val="0"/>
            </a:spcBef>
            <a:spcAft>
              <a:spcPct val="35000"/>
            </a:spcAft>
          </a:pPr>
          <a:r>
            <a:rPr lang="es-CO" sz="5400" kern="1200" dirty="0" smtClean="0">
              <a:latin typeface="Algerian" pitchFamily="82" charset="0"/>
            </a:rPr>
            <a:t>UNA OEDEN OLVIDADA</a:t>
          </a:r>
          <a:endParaRPr lang="es-CO" sz="5400" kern="1200" dirty="0">
            <a:latin typeface="Algerian" pitchFamily="82" charset="0"/>
          </a:endParaRPr>
        </a:p>
      </dsp:txBody>
      <dsp:txXfrm>
        <a:off x="67852" y="107884"/>
        <a:ext cx="7636696" cy="12542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28/03/2014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3600904253"/>
              </p:ext>
            </p:extLst>
          </p:nvPr>
        </p:nvGraphicFramePr>
        <p:xfrm>
          <a:off x="611560" y="836712"/>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31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5" y="2505074"/>
            <a:ext cx="5760640" cy="4092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87023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down)">
                                      <p:cBhvr>
                                        <p:cTn id="7" dur="580">
                                          <p:stCondLst>
                                            <p:cond delay="0"/>
                                          </p:stCondLst>
                                        </p:cTn>
                                        <p:tgtEl>
                                          <p:spTgt spid="13314"/>
                                        </p:tgtEl>
                                      </p:cBhvr>
                                    </p:animEffect>
                                    <p:anim calcmode="lin" valueType="num">
                                      <p:cBhvr>
                                        <p:cTn id="8" dur="1822" tmFilter="0,0; 0.14,0.36; 0.43,0.73; 0.71,0.91; 1.0,1.0">
                                          <p:stCondLst>
                                            <p:cond delay="0"/>
                                          </p:stCondLst>
                                        </p:cTn>
                                        <p:tgtEl>
                                          <p:spTgt spid="133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3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3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3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314"/>
                                        </p:tgtEl>
                                        <p:attrNameLst>
                                          <p:attrName>ppt_y</p:attrName>
                                        </p:attrNameLst>
                                      </p:cBhvr>
                                      <p:tavLst>
                                        <p:tav tm="0" fmla="#ppt_y-sin(pi*$)/81">
                                          <p:val>
                                            <p:fltVal val="0"/>
                                          </p:val>
                                        </p:tav>
                                        <p:tav tm="100000">
                                          <p:val>
                                            <p:fltVal val="1"/>
                                          </p:val>
                                        </p:tav>
                                      </p:tavLst>
                                    </p:anim>
                                    <p:animScale>
                                      <p:cBhvr>
                                        <p:cTn id="13" dur="26">
                                          <p:stCondLst>
                                            <p:cond delay="650"/>
                                          </p:stCondLst>
                                        </p:cTn>
                                        <p:tgtEl>
                                          <p:spTgt spid="13314"/>
                                        </p:tgtEl>
                                      </p:cBhvr>
                                      <p:to x="100000" y="60000"/>
                                    </p:animScale>
                                    <p:animScale>
                                      <p:cBhvr>
                                        <p:cTn id="14" dur="166" decel="50000">
                                          <p:stCondLst>
                                            <p:cond delay="676"/>
                                          </p:stCondLst>
                                        </p:cTn>
                                        <p:tgtEl>
                                          <p:spTgt spid="13314"/>
                                        </p:tgtEl>
                                      </p:cBhvr>
                                      <p:to x="100000" y="100000"/>
                                    </p:animScale>
                                    <p:animScale>
                                      <p:cBhvr>
                                        <p:cTn id="15" dur="26">
                                          <p:stCondLst>
                                            <p:cond delay="1312"/>
                                          </p:stCondLst>
                                        </p:cTn>
                                        <p:tgtEl>
                                          <p:spTgt spid="13314"/>
                                        </p:tgtEl>
                                      </p:cBhvr>
                                      <p:to x="100000" y="80000"/>
                                    </p:animScale>
                                    <p:animScale>
                                      <p:cBhvr>
                                        <p:cTn id="16" dur="166" decel="50000">
                                          <p:stCondLst>
                                            <p:cond delay="1338"/>
                                          </p:stCondLst>
                                        </p:cTn>
                                        <p:tgtEl>
                                          <p:spTgt spid="13314"/>
                                        </p:tgtEl>
                                      </p:cBhvr>
                                      <p:to x="100000" y="100000"/>
                                    </p:animScale>
                                    <p:animScale>
                                      <p:cBhvr>
                                        <p:cTn id="17" dur="26">
                                          <p:stCondLst>
                                            <p:cond delay="1642"/>
                                          </p:stCondLst>
                                        </p:cTn>
                                        <p:tgtEl>
                                          <p:spTgt spid="13314"/>
                                        </p:tgtEl>
                                      </p:cBhvr>
                                      <p:to x="100000" y="90000"/>
                                    </p:animScale>
                                    <p:animScale>
                                      <p:cBhvr>
                                        <p:cTn id="18" dur="166" decel="50000">
                                          <p:stCondLst>
                                            <p:cond delay="1668"/>
                                          </p:stCondLst>
                                        </p:cTn>
                                        <p:tgtEl>
                                          <p:spTgt spid="13314"/>
                                        </p:tgtEl>
                                      </p:cBhvr>
                                      <p:to x="100000" y="100000"/>
                                    </p:animScale>
                                    <p:animScale>
                                      <p:cBhvr>
                                        <p:cTn id="19" dur="26">
                                          <p:stCondLst>
                                            <p:cond delay="1808"/>
                                          </p:stCondLst>
                                        </p:cTn>
                                        <p:tgtEl>
                                          <p:spTgt spid="13314"/>
                                        </p:tgtEl>
                                      </p:cBhvr>
                                      <p:to x="100000" y="95000"/>
                                    </p:animScale>
                                    <p:animScale>
                                      <p:cBhvr>
                                        <p:cTn id="20" dur="166" decel="50000">
                                          <p:stCondLst>
                                            <p:cond delay="1834"/>
                                          </p:stCondLst>
                                        </p:cTn>
                                        <p:tgtEl>
                                          <p:spTgt spid="133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fontScale="92500"/>
          </a:bodyPr>
          <a:lstStyle/>
          <a:p>
            <a:pPr marL="0" indent="0" algn="ctr">
              <a:buNone/>
            </a:pPr>
            <a:endParaRPr lang="es-CO" dirty="0" smtClean="0"/>
          </a:p>
          <a:p>
            <a:pPr marL="0" indent="0" algn="ctr">
              <a:buNone/>
            </a:pPr>
            <a:r>
              <a:rPr lang="es-CO" dirty="0" smtClean="0">
                <a:solidFill>
                  <a:schemeClr val="bg1"/>
                </a:solidFill>
              </a:rPr>
              <a:t>Antes </a:t>
            </a:r>
            <a:r>
              <a:rPr lang="es-CO" dirty="0">
                <a:solidFill>
                  <a:schemeClr val="bg1"/>
                </a:solidFill>
              </a:rPr>
              <a:t>de Su arresto, juicio y crucifixión, el Señor Jesús pasó </a:t>
            </a:r>
            <a:r>
              <a:rPr lang="es-CO" dirty="0" smtClean="0">
                <a:solidFill>
                  <a:schemeClr val="bg1"/>
                </a:solidFill>
              </a:rPr>
              <a:t>esta última </a:t>
            </a:r>
            <a:r>
              <a:rPr lang="es-CO" dirty="0">
                <a:solidFill>
                  <a:schemeClr val="bg1"/>
                </a:solidFill>
              </a:rPr>
              <a:t>noche con Sus discípulos. Usó ese tiempo para consolarles e instruirles. Dio también a Sus discípulos este mandamiento: “</a:t>
            </a:r>
            <a:r>
              <a:rPr lang="es-CO" b="1" dirty="0">
                <a:solidFill>
                  <a:schemeClr val="bg1"/>
                </a:solidFill>
              </a:rPr>
              <a:t>Amaos los unos a los otros</a:t>
            </a:r>
            <a:r>
              <a:rPr lang="es-CO" dirty="0">
                <a:solidFill>
                  <a:schemeClr val="bg1"/>
                </a:solidFill>
              </a:rPr>
              <a:t>”. El Señor Jesús dijo:</a:t>
            </a:r>
          </a:p>
          <a:p>
            <a:endParaRPr lang="es-CO" dirty="0">
              <a:solidFill>
                <a:schemeClr val="bg1"/>
              </a:solidFill>
            </a:endParaRPr>
          </a:p>
          <a:p>
            <a:pPr marL="0" indent="0" algn="ctr">
              <a:buNone/>
            </a:pPr>
            <a:r>
              <a:rPr lang="es-CO" dirty="0" smtClean="0">
                <a:solidFill>
                  <a:schemeClr val="bg1"/>
                </a:solidFill>
              </a:rPr>
              <a:t>«Un mandamiento nuevo os doy: </a:t>
            </a:r>
            <a:r>
              <a:rPr lang="es-CO" dirty="0">
                <a:solidFill>
                  <a:schemeClr val="bg1"/>
                </a:solidFill>
              </a:rPr>
              <a:t>Que os améis unos a otros; </a:t>
            </a:r>
            <a:r>
              <a:rPr lang="es-CO" dirty="0" smtClean="0">
                <a:solidFill>
                  <a:schemeClr val="bg1"/>
                </a:solidFill>
              </a:rPr>
              <a:t>(y para que no hubiesen malos entendidos, agregó) como </a:t>
            </a:r>
            <a:r>
              <a:rPr lang="es-CO" dirty="0">
                <a:solidFill>
                  <a:schemeClr val="bg1"/>
                </a:solidFill>
              </a:rPr>
              <a:t>yo os he amado, que también os améis unos a </a:t>
            </a:r>
            <a:r>
              <a:rPr lang="es-CO" dirty="0" smtClean="0">
                <a:solidFill>
                  <a:schemeClr val="bg1"/>
                </a:solidFill>
              </a:rPr>
              <a:t>otros»</a:t>
            </a:r>
          </a:p>
          <a:p>
            <a:pPr marL="0" indent="0" algn="ctr">
              <a:buNone/>
            </a:pPr>
            <a:r>
              <a:rPr lang="es-CO" dirty="0" smtClean="0">
                <a:solidFill>
                  <a:schemeClr val="bg1"/>
                </a:solidFill>
              </a:rPr>
              <a:t> </a:t>
            </a:r>
            <a:r>
              <a:rPr lang="es-CO" b="1" u="sng" dirty="0">
                <a:solidFill>
                  <a:schemeClr val="bg1"/>
                </a:solidFill>
              </a:rPr>
              <a:t>(Juan 13:34</a:t>
            </a:r>
            <a:r>
              <a:rPr lang="es-CO" b="1" u="sng" dirty="0" smtClean="0">
                <a:solidFill>
                  <a:schemeClr val="bg1"/>
                </a:solidFill>
              </a:rPr>
              <a:t>).</a:t>
            </a:r>
            <a:endParaRPr lang="es-CO" b="1" u="sng" dirty="0">
              <a:solidFill>
                <a:schemeClr val="bg1"/>
              </a:solidFill>
            </a:endParaRPr>
          </a:p>
        </p:txBody>
      </p:sp>
    </p:spTree>
    <p:extLst>
      <p:ext uri="{BB962C8B-B14F-4D97-AF65-F5344CB8AC3E}">
        <p14:creationId xmlns:p14="http://schemas.microsoft.com/office/powerpoint/2010/main" val="208337413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546848" cy="4131840"/>
          </a:xfrm>
          <a:solidFill>
            <a:srgbClr val="C00000"/>
          </a:solidFill>
        </p:spPr>
        <p:txBody>
          <a:bodyPr>
            <a:normAutofit fontScale="92500"/>
          </a:bodyPr>
          <a:lstStyle/>
          <a:p>
            <a:pPr marL="0" indent="0">
              <a:buNone/>
            </a:pPr>
            <a:r>
              <a:rPr lang="es-CO" b="1" dirty="0">
                <a:solidFill>
                  <a:srgbClr val="FFFF00"/>
                </a:solidFill>
              </a:rPr>
              <a:t>Porque toda la ley en esta sola palabra se cumple: Amarás a tu prójimo como a ti mismo </a:t>
            </a:r>
            <a:r>
              <a:rPr lang="es-CO" b="1" u="sng" dirty="0">
                <a:solidFill>
                  <a:srgbClr val="FFFF00"/>
                </a:solidFill>
              </a:rPr>
              <a:t>(Gálatas 5:14).</a:t>
            </a:r>
          </a:p>
          <a:p>
            <a:pPr marL="0" indent="0">
              <a:buNone/>
            </a:pPr>
            <a:r>
              <a:rPr lang="es-CO" b="1" dirty="0" smtClean="0">
                <a:solidFill>
                  <a:srgbClr val="FFFF00"/>
                </a:solidFill>
              </a:rPr>
              <a:t>Porque </a:t>
            </a:r>
            <a:r>
              <a:rPr lang="es-CO" b="1" dirty="0">
                <a:solidFill>
                  <a:srgbClr val="FFFF00"/>
                </a:solidFill>
              </a:rPr>
              <a:t>este es el mensaje que habéis oído desde el principio: Que nos amemos unos a otros </a:t>
            </a:r>
            <a:r>
              <a:rPr lang="es-CO" b="1" u="sng" dirty="0">
                <a:solidFill>
                  <a:srgbClr val="FFFF00"/>
                </a:solidFill>
              </a:rPr>
              <a:t>(1 Juan 3:11</a:t>
            </a:r>
            <a:r>
              <a:rPr lang="es-CO" b="1" u="sng" dirty="0" smtClean="0">
                <a:solidFill>
                  <a:srgbClr val="FFFF00"/>
                </a:solidFill>
              </a:rPr>
              <a:t>).</a:t>
            </a:r>
            <a:endParaRPr lang="es-CO" b="1" u="sng" dirty="0">
              <a:solidFill>
                <a:srgbClr val="FFFF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6869" y="0"/>
            <a:ext cx="3909045"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75656" y="4869160"/>
            <a:ext cx="6336704" cy="1815882"/>
          </a:xfrm>
          <a:prstGeom prst="rect">
            <a:avLst/>
          </a:prstGeom>
          <a:solidFill>
            <a:srgbClr val="C00000"/>
          </a:solidFill>
        </p:spPr>
        <p:txBody>
          <a:bodyPr wrap="square">
            <a:spAutoFit/>
          </a:bodyPr>
          <a:lstStyle/>
          <a:p>
            <a:pPr algn="ctr"/>
            <a:r>
              <a:rPr lang="es-CO" sz="2800" b="1" dirty="0">
                <a:solidFill>
                  <a:srgbClr val="FFFF00"/>
                </a:solidFill>
              </a:rPr>
              <a:t>Y nosotros tenemos este mandamiento de él: El que ama a Dios, ame también a su </a:t>
            </a:r>
            <a:r>
              <a:rPr lang="es-CO" sz="2800" b="1" dirty="0" smtClean="0">
                <a:solidFill>
                  <a:srgbClr val="FFFF00"/>
                </a:solidFill>
              </a:rPr>
              <a:t>hermano. </a:t>
            </a:r>
          </a:p>
          <a:p>
            <a:pPr algn="ctr"/>
            <a:r>
              <a:rPr lang="es-CO" sz="2800" b="1" u="sng" dirty="0" smtClean="0">
                <a:solidFill>
                  <a:srgbClr val="FFFF00"/>
                </a:solidFill>
              </a:rPr>
              <a:t>(</a:t>
            </a:r>
            <a:r>
              <a:rPr lang="es-CO" sz="2800" b="1" u="sng" dirty="0">
                <a:solidFill>
                  <a:srgbClr val="FFFF00"/>
                </a:solidFill>
              </a:rPr>
              <a:t>1 Juan 4:21).</a:t>
            </a:r>
          </a:p>
        </p:txBody>
      </p:sp>
    </p:spTree>
    <p:extLst>
      <p:ext uri="{BB962C8B-B14F-4D97-AF65-F5344CB8AC3E}">
        <p14:creationId xmlns:p14="http://schemas.microsoft.com/office/powerpoint/2010/main" val="65210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tx1"/>
          </a:solidFill>
        </p:spPr>
        <p:txBody>
          <a:bodyPr>
            <a:normAutofit/>
          </a:bodyPr>
          <a:lstStyle/>
          <a:p>
            <a:pPr marL="0" indent="0">
              <a:buNone/>
            </a:pPr>
            <a:r>
              <a:rPr lang="es-CO" dirty="0">
                <a:solidFill>
                  <a:schemeClr val="bg1"/>
                </a:solidFill>
              </a:rPr>
              <a:t>Y ante todo, tened entre vosotros ferviente amor; porque el amor cubrirá multitud de pecados </a:t>
            </a:r>
            <a:r>
              <a:rPr lang="es-CO" b="1" u="sng" dirty="0">
                <a:solidFill>
                  <a:schemeClr val="bg1"/>
                </a:solidFill>
              </a:rPr>
              <a:t>(1 Pedro 4:8</a:t>
            </a:r>
            <a:r>
              <a:rPr lang="es-CO" b="1" u="sng" dirty="0" smtClean="0">
                <a:solidFill>
                  <a:schemeClr val="bg1"/>
                </a:solidFill>
              </a:rPr>
              <a:t>). </a:t>
            </a:r>
            <a:endParaRPr lang="es-CO" b="1" u="sng" dirty="0">
              <a:solidFill>
                <a:schemeClr val="bg1"/>
              </a:solidFill>
            </a:endParaRPr>
          </a:p>
          <a:p>
            <a:r>
              <a:rPr lang="es-CO" dirty="0">
                <a:solidFill>
                  <a:schemeClr val="bg1"/>
                </a:solidFill>
              </a:rPr>
              <a:t>Este mandamiento de amarnos unos a otros tiene una importancia especial dada por el Señor Jesús mismo. Jesús dijo que </a:t>
            </a:r>
            <a:r>
              <a:rPr lang="es-CO" b="1" u="sng" dirty="0">
                <a:solidFill>
                  <a:schemeClr val="bg1"/>
                </a:solidFill>
              </a:rPr>
              <a:t>obedecerle sería la característica que identificaría a Sus discípulos</a:t>
            </a:r>
            <a:r>
              <a:rPr lang="es-CO" dirty="0">
                <a:solidFill>
                  <a:schemeClr val="bg1"/>
                </a:solidFill>
              </a:rPr>
              <a:t>. Él dijo:</a:t>
            </a:r>
          </a:p>
          <a:p>
            <a:pPr marL="0" indent="0">
              <a:buNone/>
            </a:pPr>
            <a:r>
              <a:rPr lang="es-CO" dirty="0">
                <a:solidFill>
                  <a:schemeClr val="bg1"/>
                </a:solidFill>
              </a:rPr>
              <a:t>En esto conocerán todos que sois mis discípulos, si tuviereis amor los unos con los otros </a:t>
            </a:r>
            <a:r>
              <a:rPr lang="es-CO" b="1" u="sng" dirty="0">
                <a:solidFill>
                  <a:schemeClr val="bg1"/>
                </a:solidFill>
              </a:rPr>
              <a:t>(Juan 13:35).</a:t>
            </a:r>
          </a:p>
          <a:p>
            <a:endParaRPr lang="es-CO" dirty="0"/>
          </a:p>
        </p:txBody>
      </p:sp>
    </p:spTree>
    <p:extLst>
      <p:ext uri="{BB962C8B-B14F-4D97-AF65-F5344CB8AC3E}">
        <p14:creationId xmlns:p14="http://schemas.microsoft.com/office/powerpoint/2010/main" val="7174008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10146"/>
          </a:xfrm>
          <a:solidFill>
            <a:schemeClr val="accent4">
              <a:lumMod val="40000"/>
              <a:lumOff val="60000"/>
            </a:schemeClr>
          </a:solidFill>
        </p:spPr>
        <p:txBody>
          <a:bodyPr>
            <a:noAutofit/>
          </a:bodyPr>
          <a:lstStyle/>
          <a:p>
            <a:r>
              <a:rPr lang="es-CO" sz="2800" dirty="0" smtClean="0"/>
              <a:t/>
            </a:r>
            <a:br>
              <a:rPr lang="es-CO" sz="2800" dirty="0" smtClean="0"/>
            </a:br>
            <a:r>
              <a:rPr lang="es-CO" sz="3200" b="1" dirty="0" smtClean="0"/>
              <a:t>El </a:t>
            </a:r>
            <a:r>
              <a:rPr lang="es-CO" sz="3200" b="1" dirty="0"/>
              <a:t>Significado de este Mandamiento del </a:t>
            </a:r>
            <a:r>
              <a:rPr lang="es-CO" sz="3200" b="1" dirty="0" smtClean="0"/>
              <a:t>Señor:</a:t>
            </a:r>
            <a:r>
              <a:rPr lang="es-CO" sz="3200" b="1" dirty="0"/>
              <a:t/>
            </a:r>
            <a:br>
              <a:rPr lang="es-CO" sz="3200" b="1" dirty="0"/>
            </a:br>
            <a:r>
              <a:rPr lang="es-CO" sz="2800" dirty="0" smtClean="0">
                <a:solidFill>
                  <a:srgbClr val="FF0000"/>
                </a:solidFill>
              </a:rPr>
              <a:t>El </a:t>
            </a:r>
            <a:r>
              <a:rPr lang="es-CO" sz="2800" dirty="0">
                <a:solidFill>
                  <a:srgbClr val="FF0000"/>
                </a:solidFill>
              </a:rPr>
              <a:t>mandamiento del Señor Jesús de amarnos unos a otros significa dos cosas:</a:t>
            </a:r>
            <a:br>
              <a:rPr lang="es-CO" sz="2800" dirty="0">
                <a:solidFill>
                  <a:srgbClr val="FF0000"/>
                </a:solidFill>
              </a:rPr>
            </a:br>
            <a:endParaRPr lang="es-CO" sz="2800" dirty="0">
              <a:solidFill>
                <a:srgbClr val="FF0000"/>
              </a:solidFill>
            </a:endParaRPr>
          </a:p>
        </p:txBody>
      </p:sp>
      <p:sp>
        <p:nvSpPr>
          <p:cNvPr id="3" name="2 Marcador de contenido"/>
          <p:cNvSpPr>
            <a:spLocks noGrp="1"/>
          </p:cNvSpPr>
          <p:nvPr>
            <p:ph idx="1"/>
          </p:nvPr>
        </p:nvSpPr>
        <p:spPr>
          <a:xfrm>
            <a:off x="457200" y="1700809"/>
            <a:ext cx="5987008" cy="3672408"/>
          </a:xfrm>
        </p:spPr>
        <p:txBody>
          <a:bodyPr>
            <a:normAutofit fontScale="85000" lnSpcReduction="10000"/>
          </a:bodyPr>
          <a:lstStyle/>
          <a:p>
            <a:pPr marL="0" indent="0">
              <a:buNone/>
            </a:pPr>
            <a:r>
              <a:rPr lang="es-CO" sz="6400" b="1" i="1" dirty="0">
                <a:solidFill>
                  <a:srgbClr val="FFC000"/>
                </a:solidFill>
              </a:rPr>
              <a:t>1</a:t>
            </a:r>
            <a:r>
              <a:rPr lang="es-CO" dirty="0">
                <a:solidFill>
                  <a:srgbClr val="FFC000"/>
                </a:solidFill>
              </a:rPr>
              <a:t>. </a:t>
            </a:r>
            <a:r>
              <a:rPr lang="es-CO" sz="3400" b="1" u="sng" dirty="0">
                <a:solidFill>
                  <a:srgbClr val="C00000"/>
                </a:solidFill>
              </a:rPr>
              <a:t>Amarse unos a otros no es una opción.</a:t>
            </a:r>
          </a:p>
          <a:p>
            <a:pPr marL="0" indent="0">
              <a:buNone/>
            </a:pPr>
            <a:r>
              <a:rPr lang="es-CO" dirty="0" smtClean="0"/>
              <a:t>A </a:t>
            </a:r>
            <a:r>
              <a:rPr lang="es-CO" dirty="0"/>
              <a:t>los cristianos se nos manda amarnos unos a otros. No es una cuestión de si queremos o no amar a los otros creyentes. Es el mandamiento de nuestro Señor. No amar a otro creyente es desobedecerle. El Señor Jesús dijo</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844824"/>
            <a:ext cx="2381250" cy="2814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99592" y="5517232"/>
            <a:ext cx="6912768" cy="1015663"/>
          </a:xfrm>
          <a:prstGeom prst="rect">
            <a:avLst/>
          </a:prstGeom>
        </p:spPr>
        <p:txBody>
          <a:bodyPr wrap="square">
            <a:spAutoFit/>
          </a:bodyPr>
          <a:lstStyle/>
          <a:p>
            <a:pPr algn="ctr"/>
            <a:r>
              <a:rPr lang="es-CO" sz="2800" dirty="0"/>
              <a:t>Esto os mando: </a:t>
            </a:r>
            <a:r>
              <a:rPr lang="es-CO" sz="3200" b="1" dirty="0"/>
              <a:t>Que os améis unos a otros </a:t>
            </a:r>
            <a:r>
              <a:rPr lang="es-CO" sz="2800" u="sng" dirty="0"/>
              <a:t>(Juan 15:17). </a:t>
            </a:r>
          </a:p>
        </p:txBody>
      </p:sp>
    </p:spTree>
    <p:extLst>
      <p:ext uri="{BB962C8B-B14F-4D97-AF65-F5344CB8AC3E}">
        <p14:creationId xmlns:p14="http://schemas.microsoft.com/office/powerpoint/2010/main" val="196325479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3074"/>
                                        </p:tgtEl>
                                        <p:attrNameLst>
                                          <p:attrName>style.visibility</p:attrName>
                                        </p:attrNameLst>
                                      </p:cBhvr>
                                      <p:to>
                                        <p:strVal val="visible"/>
                                      </p:to>
                                    </p:set>
                                    <p:animEffect transition="in" filter="wipe(down)">
                                      <p:cBhvr>
                                        <p:cTn id="41" dur="580">
                                          <p:stCondLst>
                                            <p:cond delay="0"/>
                                          </p:stCondLst>
                                        </p:cTn>
                                        <p:tgtEl>
                                          <p:spTgt spid="3074"/>
                                        </p:tgtEl>
                                      </p:cBhvr>
                                    </p:animEffect>
                                    <p:anim calcmode="lin" valueType="num">
                                      <p:cBhvr>
                                        <p:cTn id="42"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47" dur="26">
                                          <p:stCondLst>
                                            <p:cond delay="650"/>
                                          </p:stCondLst>
                                        </p:cTn>
                                        <p:tgtEl>
                                          <p:spTgt spid="3074"/>
                                        </p:tgtEl>
                                      </p:cBhvr>
                                      <p:to x="100000" y="60000"/>
                                    </p:animScale>
                                    <p:animScale>
                                      <p:cBhvr>
                                        <p:cTn id="48" dur="166" decel="50000">
                                          <p:stCondLst>
                                            <p:cond delay="676"/>
                                          </p:stCondLst>
                                        </p:cTn>
                                        <p:tgtEl>
                                          <p:spTgt spid="3074"/>
                                        </p:tgtEl>
                                      </p:cBhvr>
                                      <p:to x="100000" y="100000"/>
                                    </p:animScale>
                                    <p:animScale>
                                      <p:cBhvr>
                                        <p:cTn id="49" dur="26">
                                          <p:stCondLst>
                                            <p:cond delay="1312"/>
                                          </p:stCondLst>
                                        </p:cTn>
                                        <p:tgtEl>
                                          <p:spTgt spid="3074"/>
                                        </p:tgtEl>
                                      </p:cBhvr>
                                      <p:to x="100000" y="80000"/>
                                    </p:animScale>
                                    <p:animScale>
                                      <p:cBhvr>
                                        <p:cTn id="50" dur="166" decel="50000">
                                          <p:stCondLst>
                                            <p:cond delay="1338"/>
                                          </p:stCondLst>
                                        </p:cTn>
                                        <p:tgtEl>
                                          <p:spTgt spid="3074"/>
                                        </p:tgtEl>
                                      </p:cBhvr>
                                      <p:to x="100000" y="100000"/>
                                    </p:animScale>
                                    <p:animScale>
                                      <p:cBhvr>
                                        <p:cTn id="51" dur="26">
                                          <p:stCondLst>
                                            <p:cond delay="1642"/>
                                          </p:stCondLst>
                                        </p:cTn>
                                        <p:tgtEl>
                                          <p:spTgt spid="3074"/>
                                        </p:tgtEl>
                                      </p:cBhvr>
                                      <p:to x="100000" y="90000"/>
                                    </p:animScale>
                                    <p:animScale>
                                      <p:cBhvr>
                                        <p:cTn id="52" dur="166" decel="50000">
                                          <p:stCondLst>
                                            <p:cond delay="1668"/>
                                          </p:stCondLst>
                                        </p:cTn>
                                        <p:tgtEl>
                                          <p:spTgt spid="3074"/>
                                        </p:tgtEl>
                                      </p:cBhvr>
                                      <p:to x="100000" y="100000"/>
                                    </p:animScale>
                                    <p:animScale>
                                      <p:cBhvr>
                                        <p:cTn id="53" dur="26">
                                          <p:stCondLst>
                                            <p:cond delay="1808"/>
                                          </p:stCondLst>
                                        </p:cTn>
                                        <p:tgtEl>
                                          <p:spTgt spid="3074"/>
                                        </p:tgtEl>
                                      </p:cBhvr>
                                      <p:to x="100000" y="95000"/>
                                    </p:animScale>
                                    <p:animScale>
                                      <p:cBhvr>
                                        <p:cTn id="54" dur="166" decel="50000">
                                          <p:stCondLst>
                                            <p:cond delay="1834"/>
                                          </p:stCondLst>
                                        </p:cTn>
                                        <p:tgtEl>
                                          <p:spTgt spid="3074"/>
                                        </p:tgtEl>
                                      </p:cBhvr>
                                      <p:to x="100000" y="100000"/>
                                    </p:animScale>
                                  </p:childTnLst>
                                </p:cTn>
                              </p:par>
                              <p:par>
                                <p:cTn id="55" presetID="26" presetClass="entr" presetSubtype="0"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down)">
                                      <p:cBhvr>
                                        <p:cTn id="57" dur="580">
                                          <p:stCondLst>
                                            <p:cond delay="0"/>
                                          </p:stCondLst>
                                        </p:cTn>
                                        <p:tgtEl>
                                          <p:spTgt spid="4"/>
                                        </p:tgtEl>
                                      </p:cBhvr>
                                    </p:animEffect>
                                    <p:anim calcmode="lin" valueType="num">
                                      <p:cBhvr>
                                        <p:cTn id="5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3" dur="26">
                                          <p:stCondLst>
                                            <p:cond delay="650"/>
                                          </p:stCondLst>
                                        </p:cTn>
                                        <p:tgtEl>
                                          <p:spTgt spid="4"/>
                                        </p:tgtEl>
                                      </p:cBhvr>
                                      <p:to x="100000" y="60000"/>
                                    </p:animScale>
                                    <p:animScale>
                                      <p:cBhvr>
                                        <p:cTn id="64" dur="166" decel="50000">
                                          <p:stCondLst>
                                            <p:cond delay="676"/>
                                          </p:stCondLst>
                                        </p:cTn>
                                        <p:tgtEl>
                                          <p:spTgt spid="4"/>
                                        </p:tgtEl>
                                      </p:cBhvr>
                                      <p:to x="100000" y="100000"/>
                                    </p:animScale>
                                    <p:animScale>
                                      <p:cBhvr>
                                        <p:cTn id="65" dur="26">
                                          <p:stCondLst>
                                            <p:cond delay="1312"/>
                                          </p:stCondLst>
                                        </p:cTn>
                                        <p:tgtEl>
                                          <p:spTgt spid="4"/>
                                        </p:tgtEl>
                                      </p:cBhvr>
                                      <p:to x="100000" y="80000"/>
                                    </p:animScale>
                                    <p:animScale>
                                      <p:cBhvr>
                                        <p:cTn id="66" dur="166" decel="50000">
                                          <p:stCondLst>
                                            <p:cond delay="1338"/>
                                          </p:stCondLst>
                                        </p:cTn>
                                        <p:tgtEl>
                                          <p:spTgt spid="4"/>
                                        </p:tgtEl>
                                      </p:cBhvr>
                                      <p:to x="100000" y="100000"/>
                                    </p:animScale>
                                    <p:animScale>
                                      <p:cBhvr>
                                        <p:cTn id="67" dur="26">
                                          <p:stCondLst>
                                            <p:cond delay="1642"/>
                                          </p:stCondLst>
                                        </p:cTn>
                                        <p:tgtEl>
                                          <p:spTgt spid="4"/>
                                        </p:tgtEl>
                                      </p:cBhvr>
                                      <p:to x="100000" y="90000"/>
                                    </p:animScale>
                                    <p:animScale>
                                      <p:cBhvr>
                                        <p:cTn id="68" dur="166" decel="50000">
                                          <p:stCondLst>
                                            <p:cond delay="1668"/>
                                          </p:stCondLst>
                                        </p:cTn>
                                        <p:tgtEl>
                                          <p:spTgt spid="4"/>
                                        </p:tgtEl>
                                      </p:cBhvr>
                                      <p:to x="100000" y="100000"/>
                                    </p:animScale>
                                    <p:animScale>
                                      <p:cBhvr>
                                        <p:cTn id="69" dur="26">
                                          <p:stCondLst>
                                            <p:cond delay="1808"/>
                                          </p:stCondLst>
                                        </p:cTn>
                                        <p:tgtEl>
                                          <p:spTgt spid="4"/>
                                        </p:tgtEl>
                                      </p:cBhvr>
                                      <p:to x="100000" y="95000"/>
                                    </p:animScale>
                                    <p:animScale>
                                      <p:cBhvr>
                                        <p:cTn id="7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19256" cy="6120680"/>
          </a:xfrm>
          <a:solidFill>
            <a:srgbClr val="002060"/>
          </a:solidFill>
        </p:spPr>
        <p:txBody>
          <a:bodyPr>
            <a:normAutofit fontScale="92500" lnSpcReduction="10000"/>
          </a:bodyPr>
          <a:lstStyle/>
          <a:p>
            <a:pPr marL="0" indent="0">
              <a:buNone/>
            </a:pPr>
            <a:r>
              <a:rPr lang="es-CO" sz="5600" b="1" i="1" dirty="0">
                <a:solidFill>
                  <a:srgbClr val="FFC000"/>
                </a:solidFill>
              </a:rPr>
              <a:t>2</a:t>
            </a:r>
            <a:r>
              <a:rPr lang="es-CO" dirty="0">
                <a:solidFill>
                  <a:schemeClr val="bg1"/>
                </a:solidFill>
              </a:rPr>
              <a:t>. </a:t>
            </a:r>
            <a:r>
              <a:rPr lang="es-CO" sz="3300" b="1" u="sng" dirty="0">
                <a:solidFill>
                  <a:schemeClr val="bg1"/>
                </a:solidFill>
              </a:rPr>
              <a:t>Amarse unos a otros es amar a todo creyente</a:t>
            </a:r>
            <a:r>
              <a:rPr lang="es-CO" sz="3300" b="1" dirty="0">
                <a:solidFill>
                  <a:schemeClr val="bg1"/>
                </a:solidFill>
              </a:rPr>
              <a:t>.</a:t>
            </a:r>
          </a:p>
          <a:p>
            <a:pPr marL="0" indent="0">
              <a:buNone/>
            </a:pPr>
            <a:r>
              <a:rPr lang="es-CO" b="1" dirty="0" smtClean="0">
                <a:solidFill>
                  <a:srgbClr val="FFFF00"/>
                </a:solidFill>
              </a:rPr>
              <a:t>Amarse </a:t>
            </a:r>
            <a:r>
              <a:rPr lang="es-CO" b="1" dirty="0">
                <a:solidFill>
                  <a:srgbClr val="FFFF00"/>
                </a:solidFill>
              </a:rPr>
              <a:t>unos a otros no significa solamente amar a aquellos creyentes por quienes sentimos una simpatía espontánea. Significa amar a todo creyente</a:t>
            </a:r>
            <a:r>
              <a:rPr lang="es-CO" b="1" dirty="0" smtClean="0">
                <a:solidFill>
                  <a:srgbClr val="FFFF00"/>
                </a:solidFill>
              </a:rPr>
              <a:t>. </a:t>
            </a:r>
            <a:endParaRPr lang="es-CO" b="1" dirty="0">
              <a:solidFill>
                <a:srgbClr val="FFFF00"/>
              </a:solidFill>
            </a:endParaRPr>
          </a:p>
          <a:p>
            <a:r>
              <a:rPr lang="es-CO" b="1" dirty="0">
                <a:solidFill>
                  <a:srgbClr val="FFFF00"/>
                </a:solidFill>
              </a:rPr>
              <a:t>El apóstol Juan dijo que amarse unos a otros es la prueba de que hemos nacido de nuevo. Juan escribió:</a:t>
            </a:r>
          </a:p>
          <a:p>
            <a:pPr marL="0" indent="0">
              <a:buNone/>
            </a:pPr>
            <a:r>
              <a:rPr lang="es-CO" b="1" dirty="0" smtClean="0">
                <a:solidFill>
                  <a:srgbClr val="FFFF00"/>
                </a:solidFill>
              </a:rPr>
              <a:t>Nosotros </a:t>
            </a:r>
            <a:r>
              <a:rPr lang="es-CO" b="1" dirty="0">
                <a:solidFill>
                  <a:srgbClr val="FFFF00"/>
                </a:solidFill>
              </a:rPr>
              <a:t>sabemos que hemos pasado de muerte a vida, en que amamos a los hermanos. El que no ama a su hermano, permanece en muerte </a:t>
            </a:r>
            <a:endParaRPr lang="es-CO" b="1" dirty="0" smtClean="0">
              <a:solidFill>
                <a:srgbClr val="FFFF00"/>
              </a:solidFill>
            </a:endParaRPr>
          </a:p>
          <a:p>
            <a:pPr marL="0" indent="0">
              <a:buNone/>
            </a:pPr>
            <a:r>
              <a:rPr lang="es-CO" b="1" u="sng" dirty="0" smtClean="0">
                <a:solidFill>
                  <a:srgbClr val="FFFF00"/>
                </a:solidFill>
              </a:rPr>
              <a:t>(</a:t>
            </a:r>
            <a:r>
              <a:rPr lang="es-CO" b="1" u="sng" dirty="0">
                <a:solidFill>
                  <a:srgbClr val="FFFF00"/>
                </a:solidFill>
              </a:rPr>
              <a:t>1 Juan 3:14).</a:t>
            </a:r>
          </a:p>
          <a:p>
            <a:endParaRPr lang="es-CO" dirty="0"/>
          </a:p>
        </p:txBody>
      </p:sp>
    </p:spTree>
    <p:extLst>
      <p:ext uri="{BB962C8B-B14F-4D97-AF65-F5344CB8AC3E}">
        <p14:creationId xmlns:p14="http://schemas.microsoft.com/office/powerpoint/2010/main" val="23531358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rgbClr val="FFC000"/>
          </a:solidFill>
        </p:spPr>
        <p:txBody>
          <a:bodyPr>
            <a:normAutofit/>
          </a:bodyPr>
          <a:lstStyle/>
          <a:p>
            <a:r>
              <a:rPr lang="es-CO" sz="4800" b="1" dirty="0" smtClean="0"/>
              <a:t>Hay Diferentes </a:t>
            </a:r>
            <a:r>
              <a:rPr lang="es-CO" sz="4800" b="1" dirty="0"/>
              <a:t>Clases de Amor</a:t>
            </a:r>
          </a:p>
        </p:txBody>
      </p:sp>
      <p:sp>
        <p:nvSpPr>
          <p:cNvPr id="3" name="2 Marcador de contenido"/>
          <p:cNvSpPr>
            <a:spLocks noGrp="1"/>
          </p:cNvSpPr>
          <p:nvPr>
            <p:ph idx="1"/>
          </p:nvPr>
        </p:nvSpPr>
        <p:spPr>
          <a:xfrm>
            <a:off x="179512" y="1600200"/>
            <a:ext cx="8784976" cy="4997152"/>
          </a:xfrm>
        </p:spPr>
        <p:txBody>
          <a:bodyPr>
            <a:normAutofit fontScale="77500" lnSpcReduction="20000"/>
          </a:bodyPr>
          <a:lstStyle/>
          <a:p>
            <a:pPr marL="0" indent="0" algn="ctr">
              <a:buNone/>
            </a:pPr>
            <a:r>
              <a:rPr lang="es-CO" dirty="0" smtClean="0"/>
              <a:t>Puesto </a:t>
            </a:r>
            <a:r>
              <a:rPr lang="es-CO" dirty="0"/>
              <a:t>que el amor es de tanta importancia para la vida de un creyente, necesitamos comprender lo que Jesús quiso decir cuando nos mandó amarnos unos a otros.</a:t>
            </a:r>
          </a:p>
          <a:p>
            <a:pPr marL="0" indent="0" algn="ctr">
              <a:buNone/>
            </a:pPr>
            <a:r>
              <a:rPr lang="es-CO" dirty="0" smtClean="0"/>
              <a:t>El </a:t>
            </a:r>
            <a:r>
              <a:rPr lang="es-CO" dirty="0"/>
              <a:t>idioma griego tiene varias palabras para expresar el concepto del amor:</a:t>
            </a:r>
          </a:p>
          <a:p>
            <a:pPr marL="0" indent="0" algn="ctr">
              <a:buNone/>
            </a:pPr>
            <a:r>
              <a:rPr lang="es-CO" sz="3400" b="1" dirty="0" smtClean="0">
                <a:solidFill>
                  <a:srgbClr val="FF0000"/>
                </a:solidFill>
              </a:rPr>
              <a:t>1</a:t>
            </a:r>
            <a:r>
              <a:rPr lang="es-CO" dirty="0"/>
              <a:t>. </a:t>
            </a:r>
            <a:r>
              <a:rPr lang="es-CO" u="sng" dirty="0"/>
              <a:t>EROS </a:t>
            </a:r>
            <a:r>
              <a:rPr lang="es-CO" dirty="0" smtClean="0"/>
              <a:t>. La </a:t>
            </a:r>
            <a:r>
              <a:rPr lang="es-CO" dirty="0"/>
              <a:t>palabra “eros” se usa para describir el amor al placer, </a:t>
            </a:r>
            <a:r>
              <a:rPr lang="es-CO" dirty="0" smtClean="0"/>
              <a:t>o sea, el </a:t>
            </a:r>
            <a:r>
              <a:rPr lang="es-CO" dirty="0"/>
              <a:t>amor a lo que me agrada a mí.</a:t>
            </a:r>
          </a:p>
          <a:p>
            <a:pPr marL="0" indent="0" algn="ctr">
              <a:buNone/>
            </a:pPr>
            <a:r>
              <a:rPr lang="es-CO" b="1" dirty="0" smtClean="0">
                <a:solidFill>
                  <a:srgbClr val="FF0000"/>
                </a:solidFill>
              </a:rPr>
              <a:t>2</a:t>
            </a:r>
            <a:r>
              <a:rPr lang="es-CO" dirty="0"/>
              <a:t>. </a:t>
            </a:r>
            <a:r>
              <a:rPr lang="es-CO" u="sng" dirty="0" smtClean="0"/>
              <a:t>PHILIA</a:t>
            </a:r>
            <a:r>
              <a:rPr lang="es-CO" dirty="0" smtClean="0"/>
              <a:t>. </a:t>
            </a:r>
            <a:r>
              <a:rPr lang="es-CO" dirty="0"/>
              <a:t>La palabra “philia” se usa para describir el amor que atrae. Es el amor cálido y el cariño que encontramos en una amistad íntima.</a:t>
            </a:r>
          </a:p>
          <a:p>
            <a:pPr marL="0" indent="0" algn="ctr">
              <a:buNone/>
            </a:pPr>
            <a:r>
              <a:rPr lang="es-CO" b="1" dirty="0" smtClean="0">
                <a:solidFill>
                  <a:srgbClr val="FF0000"/>
                </a:solidFill>
              </a:rPr>
              <a:t>3</a:t>
            </a:r>
            <a:r>
              <a:rPr lang="es-CO" dirty="0"/>
              <a:t>. </a:t>
            </a:r>
            <a:r>
              <a:rPr lang="es-CO" u="sng" dirty="0" smtClean="0"/>
              <a:t>ÁGAPE</a:t>
            </a:r>
            <a:r>
              <a:rPr lang="es-CO" dirty="0" smtClean="0"/>
              <a:t>. La </a:t>
            </a:r>
            <a:r>
              <a:rPr lang="es-CO" dirty="0"/>
              <a:t>palabra “ágape” se usa para describir el amor de Dios. El amor ágape es ese amor que tiene el Padre por Su Hijo amado. Jesús dijo a Su Padre: Me has amado (ágape) desde antes de la fundación del mundo </a:t>
            </a:r>
            <a:r>
              <a:rPr lang="es-CO" b="1" u="sng" dirty="0"/>
              <a:t>(Juan 17:24). </a:t>
            </a:r>
            <a:r>
              <a:rPr lang="es-CO" dirty="0"/>
              <a:t>El amor ágape es también el amor que Dios tiene por la raza humana. </a:t>
            </a:r>
          </a:p>
        </p:txBody>
      </p:sp>
    </p:spTree>
    <p:extLst>
      <p:ext uri="{BB962C8B-B14F-4D97-AF65-F5344CB8AC3E}">
        <p14:creationId xmlns:p14="http://schemas.microsoft.com/office/powerpoint/2010/main" val="21969544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down)">
                                      <p:cBhvr>
                                        <p:cTn id="28" dur="580">
                                          <p:stCondLst>
                                            <p:cond delay="0"/>
                                          </p:stCondLst>
                                        </p:cTn>
                                        <p:tgtEl>
                                          <p:spTgt spid="3">
                                            <p:txEl>
                                              <p:pRg st="4" end="4"/>
                                            </p:txEl>
                                          </p:spTgt>
                                        </p:tgtEl>
                                      </p:cBhvr>
                                    </p:animEffect>
                                    <p:anim calcmode="lin" valueType="num">
                                      <p:cBhvr>
                                        <p:cTn id="2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4" end="4"/>
                                            </p:txEl>
                                          </p:spTgt>
                                        </p:tgtEl>
                                      </p:cBhvr>
                                      <p:to x="100000" y="60000"/>
                                    </p:animScale>
                                    <p:animScale>
                                      <p:cBhvr>
                                        <p:cTn id="35" dur="166" decel="50000">
                                          <p:stCondLst>
                                            <p:cond delay="676"/>
                                          </p:stCondLst>
                                        </p:cTn>
                                        <p:tgtEl>
                                          <p:spTgt spid="3">
                                            <p:txEl>
                                              <p:pRg st="4" end="4"/>
                                            </p:txEl>
                                          </p:spTgt>
                                        </p:tgtEl>
                                      </p:cBhvr>
                                      <p:to x="100000" y="100000"/>
                                    </p:animScale>
                                    <p:animScale>
                                      <p:cBhvr>
                                        <p:cTn id="36" dur="26">
                                          <p:stCondLst>
                                            <p:cond delay="1312"/>
                                          </p:stCondLst>
                                        </p:cTn>
                                        <p:tgtEl>
                                          <p:spTgt spid="3">
                                            <p:txEl>
                                              <p:pRg st="4" end="4"/>
                                            </p:txEl>
                                          </p:spTgt>
                                        </p:tgtEl>
                                      </p:cBhvr>
                                      <p:to x="100000" y="80000"/>
                                    </p:animScale>
                                    <p:animScale>
                                      <p:cBhvr>
                                        <p:cTn id="37" dur="166" decel="50000">
                                          <p:stCondLst>
                                            <p:cond delay="1338"/>
                                          </p:stCondLst>
                                        </p:cTn>
                                        <p:tgtEl>
                                          <p:spTgt spid="3">
                                            <p:txEl>
                                              <p:pRg st="4" end="4"/>
                                            </p:txEl>
                                          </p:spTgt>
                                        </p:tgtEl>
                                      </p:cBhvr>
                                      <p:to x="100000" y="100000"/>
                                    </p:animScale>
                                    <p:animScale>
                                      <p:cBhvr>
                                        <p:cTn id="38" dur="26">
                                          <p:stCondLst>
                                            <p:cond delay="1642"/>
                                          </p:stCondLst>
                                        </p:cTn>
                                        <p:tgtEl>
                                          <p:spTgt spid="3">
                                            <p:txEl>
                                              <p:pRg st="4" end="4"/>
                                            </p:txEl>
                                          </p:spTgt>
                                        </p:tgtEl>
                                      </p:cBhvr>
                                      <p:to x="100000" y="90000"/>
                                    </p:animScale>
                                    <p:animScale>
                                      <p:cBhvr>
                                        <p:cTn id="39" dur="166" decel="50000">
                                          <p:stCondLst>
                                            <p:cond delay="1668"/>
                                          </p:stCondLst>
                                        </p:cTn>
                                        <p:tgtEl>
                                          <p:spTgt spid="3">
                                            <p:txEl>
                                              <p:pRg st="4" end="4"/>
                                            </p:txEl>
                                          </p:spTgt>
                                        </p:tgtEl>
                                      </p:cBhvr>
                                      <p:to x="100000" y="100000"/>
                                    </p:animScale>
                                    <p:animScale>
                                      <p:cBhvr>
                                        <p:cTn id="40" dur="26">
                                          <p:stCondLst>
                                            <p:cond delay="1808"/>
                                          </p:stCondLst>
                                        </p:cTn>
                                        <p:tgtEl>
                                          <p:spTgt spid="3">
                                            <p:txEl>
                                              <p:pRg st="4" end="4"/>
                                            </p:txEl>
                                          </p:spTgt>
                                        </p:tgtEl>
                                      </p:cBhvr>
                                      <p:to x="100000" y="95000"/>
                                    </p:animScale>
                                    <p:animScale>
                                      <p:cBhvr>
                                        <p:cTn id="4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blipFill>
            <a:blip r:embed="rId2"/>
            <a:tile tx="0" ty="0" sx="100000" sy="100000" flip="none" algn="tl"/>
          </a:blipFill>
        </p:spPr>
        <p:txBody>
          <a:bodyPr>
            <a:normAutofit fontScale="92500" lnSpcReduction="20000"/>
          </a:bodyPr>
          <a:lstStyle/>
          <a:p>
            <a:pPr marL="0" indent="0" algn="ctr">
              <a:buNone/>
            </a:pPr>
            <a:r>
              <a:rPr lang="es-CO" b="1" dirty="0">
                <a:solidFill>
                  <a:srgbClr val="FFFF00"/>
                </a:solidFill>
              </a:rPr>
              <a:t>La Biblia </a:t>
            </a:r>
            <a:r>
              <a:rPr lang="es-CO" b="1" dirty="0" smtClean="0">
                <a:solidFill>
                  <a:srgbClr val="FFFF00"/>
                </a:solidFill>
              </a:rPr>
              <a:t>dice: Porque </a:t>
            </a:r>
            <a:r>
              <a:rPr lang="es-CO" b="1" dirty="0">
                <a:solidFill>
                  <a:srgbClr val="FFFF00"/>
                </a:solidFill>
              </a:rPr>
              <a:t>de tal manera amó (ágape) Dios al mundo, que ha dado a su Hijo unigénito, para que todo aquel que en él cree, no se pierda, mas tenga vida eterna </a:t>
            </a:r>
            <a:r>
              <a:rPr lang="es-CO" b="1" u="sng" dirty="0">
                <a:solidFill>
                  <a:srgbClr val="FFFF00"/>
                </a:solidFill>
              </a:rPr>
              <a:t>(Juan 3:16).</a:t>
            </a:r>
          </a:p>
          <a:p>
            <a:pPr marL="0" indent="0" algn="ctr">
              <a:buNone/>
            </a:pPr>
            <a:r>
              <a:rPr lang="es-CO" b="1" dirty="0">
                <a:solidFill>
                  <a:srgbClr val="FFFF00"/>
                </a:solidFill>
              </a:rPr>
              <a:t> </a:t>
            </a:r>
            <a:endParaRPr lang="es-CO" b="1" dirty="0" smtClean="0">
              <a:solidFill>
                <a:srgbClr val="FFFF00"/>
              </a:solidFill>
            </a:endParaRPr>
          </a:p>
          <a:p>
            <a:pPr marL="0" indent="0" algn="ctr">
              <a:buNone/>
            </a:pPr>
            <a:r>
              <a:rPr lang="es-CO" sz="3900" b="1" dirty="0" smtClean="0">
                <a:solidFill>
                  <a:schemeClr val="accent6">
                    <a:lumMod val="20000"/>
                    <a:lumOff val="80000"/>
                  </a:schemeClr>
                </a:solidFill>
              </a:rPr>
              <a:t>Sorprendentemente</a:t>
            </a:r>
            <a:r>
              <a:rPr lang="es-CO" sz="3900" b="1" dirty="0">
                <a:solidFill>
                  <a:schemeClr val="accent6">
                    <a:lumMod val="20000"/>
                    <a:lumOff val="80000"/>
                  </a:schemeClr>
                </a:solidFill>
              </a:rPr>
              <a:t>, este amor ágape es el mismo amor que Jesús mandó que nos tuviéramos unos a otros. Jesús dijo:</a:t>
            </a:r>
          </a:p>
          <a:p>
            <a:pPr marL="0" indent="0" algn="ctr">
              <a:buNone/>
            </a:pPr>
            <a:endParaRPr lang="es-CO" b="1" dirty="0" smtClean="0">
              <a:solidFill>
                <a:srgbClr val="FFFF00"/>
              </a:solidFill>
            </a:endParaRPr>
          </a:p>
          <a:p>
            <a:pPr marL="0" indent="0" algn="ctr">
              <a:buNone/>
            </a:pPr>
            <a:r>
              <a:rPr lang="es-CO" b="1" dirty="0" smtClean="0">
                <a:solidFill>
                  <a:srgbClr val="FFFF00"/>
                </a:solidFill>
              </a:rPr>
              <a:t>Este </a:t>
            </a:r>
            <a:r>
              <a:rPr lang="es-CO" b="1" dirty="0">
                <a:solidFill>
                  <a:srgbClr val="FFFF00"/>
                </a:solidFill>
              </a:rPr>
              <a:t>es mi mandamiento: Que os améis (ágape) unos a otros, como yo os he amado </a:t>
            </a:r>
            <a:endParaRPr lang="es-CO" b="1" dirty="0" smtClean="0">
              <a:solidFill>
                <a:srgbClr val="FFFF00"/>
              </a:solidFill>
            </a:endParaRPr>
          </a:p>
          <a:p>
            <a:pPr marL="0" indent="0" algn="ctr">
              <a:buNone/>
            </a:pPr>
            <a:r>
              <a:rPr lang="es-CO" b="1" u="sng" dirty="0" smtClean="0">
                <a:solidFill>
                  <a:srgbClr val="FFFF00"/>
                </a:solidFill>
              </a:rPr>
              <a:t>(</a:t>
            </a:r>
            <a:r>
              <a:rPr lang="es-CO" b="1" u="sng" dirty="0">
                <a:solidFill>
                  <a:srgbClr val="FFFF00"/>
                </a:solidFill>
              </a:rPr>
              <a:t>Juan 15:12).</a:t>
            </a:r>
          </a:p>
          <a:p>
            <a:endParaRPr lang="es-CO" dirty="0"/>
          </a:p>
          <a:p>
            <a:endParaRPr lang="es-CO" dirty="0"/>
          </a:p>
        </p:txBody>
      </p:sp>
    </p:spTree>
    <p:extLst>
      <p:ext uri="{BB962C8B-B14F-4D97-AF65-F5344CB8AC3E}">
        <p14:creationId xmlns:p14="http://schemas.microsoft.com/office/powerpoint/2010/main" val="382872697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sz="5400" b="1" dirty="0"/>
              <a:t>¿Qué es el Amor Ágape?</a:t>
            </a:r>
          </a:p>
        </p:txBody>
      </p:sp>
      <p:sp>
        <p:nvSpPr>
          <p:cNvPr id="3" name="2 Marcador de contenido"/>
          <p:cNvSpPr>
            <a:spLocks noGrp="1"/>
          </p:cNvSpPr>
          <p:nvPr>
            <p:ph idx="1"/>
          </p:nvPr>
        </p:nvSpPr>
        <p:spPr>
          <a:xfrm>
            <a:off x="529208" y="1600200"/>
            <a:ext cx="5987008" cy="3292421"/>
          </a:xfrm>
        </p:spPr>
        <p:txBody>
          <a:bodyPr>
            <a:normAutofit fontScale="77500" lnSpcReduction="20000"/>
          </a:bodyPr>
          <a:lstStyle/>
          <a:p>
            <a:pPr marL="0" indent="0">
              <a:buNone/>
            </a:pPr>
            <a:r>
              <a:rPr lang="es-CO" dirty="0" smtClean="0"/>
              <a:t>No </a:t>
            </a:r>
            <a:r>
              <a:rPr lang="es-CO" dirty="0"/>
              <a:t>es fácil definir el amor ágape. Es algo interior que se manifiesta por sus acciones. El amor ágape se ve más claramente cuando contemplamos el hecho de que Dios dio a Su Hijo para morir por nosotros siendo aún pecadores. La Biblia dice:</a:t>
            </a:r>
          </a:p>
          <a:p>
            <a:pPr marL="0" indent="0">
              <a:buNone/>
            </a:pPr>
            <a:r>
              <a:rPr lang="es-CO" dirty="0" smtClean="0"/>
              <a:t>Mas </a:t>
            </a:r>
            <a:r>
              <a:rPr lang="es-CO" dirty="0"/>
              <a:t>Dios muestra su amor (ágape) para con nosotros, en que siendo aún pecadores, Cristo murió por nosotros </a:t>
            </a:r>
            <a:r>
              <a:rPr lang="es-CO" u="sng" dirty="0"/>
              <a:t>(Romanos 5:8</a:t>
            </a:r>
            <a:r>
              <a:rPr lang="es-CO" u="sng" dirty="0" smtClean="0"/>
              <a:t>). </a:t>
            </a:r>
            <a:endParaRPr lang="es-CO"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628800"/>
            <a:ext cx="2359149" cy="3263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99592" y="5157192"/>
            <a:ext cx="7128792" cy="1569660"/>
          </a:xfrm>
          <a:prstGeom prst="rect">
            <a:avLst/>
          </a:prstGeom>
        </p:spPr>
        <p:txBody>
          <a:bodyPr wrap="square">
            <a:spAutoFit/>
          </a:bodyPr>
          <a:lstStyle/>
          <a:p>
            <a:pPr algn="ctr"/>
            <a:r>
              <a:rPr lang="es-CO" sz="2400" b="1" dirty="0">
                <a:solidFill>
                  <a:srgbClr val="FF0000"/>
                </a:solidFill>
              </a:rPr>
              <a:t>En esto consiste el amor (ágape): no </a:t>
            </a:r>
            <a:r>
              <a:rPr lang="es-CO" sz="2400" b="1" dirty="0" smtClean="0">
                <a:solidFill>
                  <a:srgbClr val="FF0000"/>
                </a:solidFill>
              </a:rPr>
              <a:t>es </a:t>
            </a:r>
            <a:r>
              <a:rPr lang="es-CO" sz="2400" b="1" dirty="0">
                <a:solidFill>
                  <a:srgbClr val="FF0000"/>
                </a:solidFill>
              </a:rPr>
              <a:t>que nosotros hayamos amado a Dios, sino en que él nos amó a nosotros, y envió a Su Hijo en propiciación (sacrificio) por nuestros pecados </a:t>
            </a:r>
            <a:r>
              <a:rPr lang="es-CO" sz="2400" b="1" u="sng" dirty="0">
                <a:solidFill>
                  <a:srgbClr val="FF0000"/>
                </a:solidFill>
              </a:rPr>
              <a:t>(1 Juan 4:10).</a:t>
            </a:r>
          </a:p>
        </p:txBody>
      </p:sp>
    </p:spTree>
    <p:extLst>
      <p:ext uri="{BB962C8B-B14F-4D97-AF65-F5344CB8AC3E}">
        <p14:creationId xmlns:p14="http://schemas.microsoft.com/office/powerpoint/2010/main" val="30036370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barn(inVertical)">
                                      <p:cBhvr>
                                        <p:cTn id="15" dur="500"/>
                                        <p:tgtEl>
                                          <p:spTgt spid="4098"/>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2"/>
          </a:solidFill>
        </p:spPr>
        <p:txBody>
          <a:bodyPr>
            <a:normAutofit/>
          </a:bodyPr>
          <a:lstStyle/>
          <a:p>
            <a:pPr marL="0" indent="0" algn="ctr">
              <a:buNone/>
            </a:pPr>
            <a:endParaRPr lang="es-CO" dirty="0" smtClean="0"/>
          </a:p>
          <a:p>
            <a:pPr marL="0" indent="0" algn="ctr">
              <a:buNone/>
            </a:pPr>
            <a:r>
              <a:rPr lang="es-CO" dirty="0" smtClean="0"/>
              <a:t>Estos </a:t>
            </a:r>
            <a:r>
              <a:rPr lang="es-CO" dirty="0"/>
              <a:t>versículos nos ayudan a entender lo que es realmente el amor ágape. El amor ágape es ese amor que se da y se sacrifica por el bien de otra persona. La característica principal del amor ágape es que carece totalmente de egoísmo. No busca su propio interés, sino que siempre busca lo mejor para la otra persona.</a:t>
            </a:r>
          </a:p>
          <a:p>
            <a:pPr marL="0" indent="0" algn="ctr">
              <a:buNone/>
            </a:pPr>
            <a:endParaRPr lang="es-CO" dirty="0" smtClean="0"/>
          </a:p>
          <a:p>
            <a:pPr marL="0" indent="0" algn="ctr">
              <a:buNone/>
            </a:pPr>
            <a:r>
              <a:rPr lang="es-CO" dirty="0" smtClean="0"/>
              <a:t>El </a:t>
            </a:r>
            <a:r>
              <a:rPr lang="es-CO" dirty="0"/>
              <a:t>capítulo 13 de 1 Corintios se llama el “capítulo del amor” porque nos dice cómo actúa el amor. </a:t>
            </a:r>
            <a:endParaRPr lang="es-CO" dirty="0" smtClean="0"/>
          </a:p>
        </p:txBody>
      </p:sp>
    </p:spTree>
    <p:extLst>
      <p:ext uri="{BB962C8B-B14F-4D97-AF65-F5344CB8AC3E}">
        <p14:creationId xmlns:p14="http://schemas.microsoft.com/office/powerpoint/2010/main" val="416515416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Autofit/>
          </a:bodyPr>
          <a:lstStyle/>
          <a:p>
            <a:r>
              <a:rPr lang="es-CO" sz="3600" b="1" i="1" dirty="0">
                <a:latin typeface="Agency FB" pitchFamily="34" charset="0"/>
              </a:rPr>
              <a:t>He aquí la forma en que el amor ágape se expresa</a:t>
            </a:r>
            <a:r>
              <a:rPr lang="es-CO" sz="3600" b="1" i="1" dirty="0" smtClean="0">
                <a:latin typeface="Agency FB" pitchFamily="34" charset="0"/>
              </a:rPr>
              <a:t>:</a:t>
            </a:r>
            <a:endParaRPr lang="es-CO" sz="3600" b="1" i="1" dirty="0">
              <a:latin typeface="Agency FB"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268760"/>
            <a:ext cx="7560840" cy="4248471"/>
          </a:xfrm>
          <a:prstGeom prst="rect">
            <a:avLst/>
          </a:prstGeom>
          <a:blipFill>
            <a:blip r:embed="rId3"/>
            <a:tile tx="0" ty="0" sx="100000" sy="100000" flip="none" algn="tl"/>
          </a:blipFill>
          <a:ln>
            <a:noFill/>
          </a:ln>
          <a:effectLst/>
          <a:extLst/>
        </p:spPr>
      </p:pic>
      <p:sp>
        <p:nvSpPr>
          <p:cNvPr id="4" name="3 Rectángulo"/>
          <p:cNvSpPr/>
          <p:nvPr/>
        </p:nvSpPr>
        <p:spPr>
          <a:xfrm>
            <a:off x="-36004" y="5657671"/>
            <a:ext cx="9144000" cy="1200329"/>
          </a:xfrm>
          <a:prstGeom prst="rect">
            <a:avLst/>
          </a:prstGeom>
        </p:spPr>
        <p:txBody>
          <a:bodyPr wrap="square">
            <a:spAutoFit/>
          </a:bodyPr>
          <a:lstStyle/>
          <a:p>
            <a:pPr algn="ctr"/>
            <a:r>
              <a:rPr lang="es-CO" sz="2400" b="1" i="1" dirty="0"/>
              <a:t>NOTA: La palabra griega usada en 1 Corintios 13 es “ágape”. Se traduce mejor como “amor” que como “caridad”, </a:t>
            </a:r>
            <a:r>
              <a:rPr lang="es-CO" sz="2400" b="1" i="1" dirty="0" smtClean="0"/>
              <a:t>es la palabra </a:t>
            </a:r>
            <a:r>
              <a:rPr lang="es-CO" sz="2400" b="1" i="1" dirty="0"/>
              <a:t>usada en las versiones más </a:t>
            </a:r>
            <a:r>
              <a:rPr lang="es-CO" sz="2400" b="1" i="1" dirty="0" smtClean="0"/>
              <a:t>antiguas de la Biblia.</a:t>
            </a:r>
            <a:endParaRPr lang="es-CO" sz="2400" b="1" i="1" dirty="0"/>
          </a:p>
        </p:txBody>
      </p:sp>
    </p:spTree>
    <p:extLst>
      <p:ext uri="{BB962C8B-B14F-4D97-AF65-F5344CB8AC3E}">
        <p14:creationId xmlns:p14="http://schemas.microsoft.com/office/powerpoint/2010/main" val="105133301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solidFill>
        </p:spPr>
        <p:txBody>
          <a:bodyPr>
            <a:normAutofit/>
          </a:bodyPr>
          <a:lstStyle/>
          <a:p>
            <a:r>
              <a:rPr lang="es-CO" sz="4800" b="1" i="1" dirty="0" smtClean="0">
                <a:solidFill>
                  <a:srgbClr val="FFFF00"/>
                </a:solidFill>
              </a:rPr>
              <a:t>¿De donde viene el amor?</a:t>
            </a:r>
            <a:endParaRPr lang="es-CO" sz="4800" b="1" i="1" dirty="0">
              <a:solidFill>
                <a:srgbClr val="FFFF00"/>
              </a:solidFill>
            </a:endParaRPr>
          </a:p>
        </p:txBody>
      </p:sp>
      <p:sp>
        <p:nvSpPr>
          <p:cNvPr id="3" name="2 Marcador de contenido"/>
          <p:cNvSpPr>
            <a:spLocks noGrp="1"/>
          </p:cNvSpPr>
          <p:nvPr>
            <p:ph idx="1"/>
          </p:nvPr>
        </p:nvSpPr>
        <p:spPr>
          <a:xfrm>
            <a:off x="457200" y="1600201"/>
            <a:ext cx="8229600" cy="2476872"/>
          </a:xfrm>
        </p:spPr>
        <p:txBody>
          <a:bodyPr>
            <a:normAutofit fontScale="85000" lnSpcReduction="20000"/>
          </a:bodyPr>
          <a:lstStyle/>
          <a:p>
            <a:pPr marL="0" indent="0" algn="ctr">
              <a:buNone/>
            </a:pPr>
            <a:r>
              <a:rPr lang="es-CO" sz="4000" b="1" u="sng" dirty="0"/>
              <a:t>El Amor Viene de </a:t>
            </a:r>
            <a:r>
              <a:rPr lang="es-CO" sz="4000" b="1" u="sng" dirty="0" smtClean="0"/>
              <a:t>Dios.</a:t>
            </a:r>
            <a:endParaRPr lang="es-CO" sz="4000" b="1" u="sng" dirty="0"/>
          </a:p>
          <a:p>
            <a:pPr marL="0" indent="0" algn="ctr">
              <a:buNone/>
            </a:pPr>
            <a:r>
              <a:rPr lang="es-CO" dirty="0" smtClean="0"/>
              <a:t>En </a:t>
            </a:r>
            <a:r>
              <a:rPr lang="es-CO" dirty="0"/>
              <a:t>nosotros mismos no existe la clase de amor que Dios pide. Pero Dios nunca nos manda hacer algo sin darnos el poder para hacerlo.</a:t>
            </a:r>
          </a:p>
          <a:p>
            <a:pPr marL="0" indent="0" algn="ctr">
              <a:buNone/>
            </a:pPr>
            <a:r>
              <a:rPr lang="es-CO" dirty="0" smtClean="0"/>
              <a:t>La pregunta es ¿Cómo </a:t>
            </a:r>
            <a:r>
              <a:rPr lang="es-CO" dirty="0"/>
              <a:t>nos ayuda Dios a amarnos unos a otros con amor ágape? </a:t>
            </a:r>
            <a:endParaRPr lang="es-CO" dirty="0" smtClean="0"/>
          </a:p>
        </p:txBody>
      </p:sp>
      <p:sp>
        <p:nvSpPr>
          <p:cNvPr id="4" name="3 Rectángulo"/>
          <p:cNvSpPr/>
          <p:nvPr/>
        </p:nvSpPr>
        <p:spPr>
          <a:xfrm>
            <a:off x="2771800" y="4149080"/>
            <a:ext cx="6156176" cy="2677656"/>
          </a:xfrm>
          <a:prstGeom prst="rect">
            <a:avLst/>
          </a:prstGeom>
        </p:spPr>
        <p:txBody>
          <a:bodyPr wrap="square">
            <a:spAutoFit/>
          </a:bodyPr>
          <a:lstStyle/>
          <a:p>
            <a:r>
              <a:rPr lang="es-CO" sz="2400" dirty="0"/>
              <a:t>La respuesta es que Él nos da el Espíritu Santo para que more en nosotros. El mismo Espíritu que mora en el Padre y en el Señor Jesucristo, mora ahora en nosotros. Ese amor ágape que está en el corazón de Dios, fluye hacia nosotros y, de nosotros, hacia los demás por el poder del Espíritu Santo.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184903"/>
            <a:ext cx="2304256"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22135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par>
                                <p:cTn id="19" presetID="22" presetClass="entr" presetSubtype="4"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ipe(down)">
                                      <p:cBhvr>
                                        <p:cTn id="2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buNone/>
            </a:pPr>
            <a:r>
              <a:rPr lang="es-CO" dirty="0"/>
              <a:t>La Biblia dice</a:t>
            </a:r>
            <a:r>
              <a:rPr lang="es-CO" dirty="0" smtClean="0"/>
              <a:t>: </a:t>
            </a:r>
            <a:r>
              <a:rPr lang="es-CO" dirty="0"/>
              <a:t>el amor </a:t>
            </a:r>
            <a:r>
              <a:rPr lang="es-CO" b="1" dirty="0"/>
              <a:t>de Dios </a:t>
            </a:r>
            <a:r>
              <a:rPr lang="es-CO" dirty="0"/>
              <a:t>ha sido derramado en nuestros corazones por el Espíritu Santo que nos fue dado </a:t>
            </a:r>
            <a:r>
              <a:rPr lang="es-CO" u="sng" dirty="0"/>
              <a:t>(Romanos 5:5).</a:t>
            </a:r>
          </a:p>
          <a:p>
            <a:pPr marL="0" indent="0">
              <a:buNone/>
            </a:pPr>
            <a:r>
              <a:rPr lang="es-CO" dirty="0" smtClean="0"/>
              <a:t>El </a:t>
            </a:r>
            <a:r>
              <a:rPr lang="es-CO" dirty="0"/>
              <a:t>amor ágape no proviene de nuestros propios esfuerzos, ni de nada en nosotros. Es el “</a:t>
            </a:r>
            <a:r>
              <a:rPr lang="es-CO" b="1" dirty="0"/>
              <a:t>fruto del Espíritu</a:t>
            </a:r>
            <a:r>
              <a:rPr lang="es-CO" dirty="0" smtClean="0"/>
              <a:t>”.</a:t>
            </a:r>
          </a:p>
          <a:p>
            <a:pPr marL="0" indent="0">
              <a:buNone/>
            </a:pPr>
            <a:r>
              <a:rPr lang="es-CO" dirty="0" smtClean="0"/>
              <a:t>La </a:t>
            </a:r>
            <a:r>
              <a:rPr lang="es-CO" dirty="0"/>
              <a:t>Biblia </a:t>
            </a:r>
            <a:r>
              <a:rPr lang="es-CO" dirty="0" smtClean="0"/>
              <a:t>dice: El </a:t>
            </a:r>
            <a:r>
              <a:rPr lang="es-CO" dirty="0"/>
              <a:t>fruto del Espíritu es amor (ágape</a:t>
            </a:r>
            <a:r>
              <a:rPr lang="es-CO" dirty="0" smtClean="0"/>
              <a:t>). </a:t>
            </a:r>
            <a:r>
              <a:rPr lang="es-CO" u="sng" dirty="0"/>
              <a:t>(Gálatas 5:22).</a:t>
            </a:r>
          </a:p>
          <a:p>
            <a:r>
              <a:rPr lang="es-CO" dirty="0">
                <a:solidFill>
                  <a:srgbClr val="FF0000"/>
                </a:solidFill>
              </a:rPr>
              <a:t> </a:t>
            </a:r>
            <a:r>
              <a:rPr lang="es-CO" dirty="0" smtClean="0">
                <a:solidFill>
                  <a:srgbClr val="FF0000"/>
                </a:solidFill>
              </a:rPr>
              <a:t>El </a:t>
            </a:r>
            <a:r>
              <a:rPr lang="es-CO" dirty="0">
                <a:solidFill>
                  <a:srgbClr val="FF0000"/>
                </a:solidFill>
              </a:rPr>
              <a:t>amor de Dios fluye desde nosotros hacia los demás cuando nos rendimos a Él para ser canales de Su amor. Podemos decirle a una persona: “</a:t>
            </a:r>
            <a:r>
              <a:rPr lang="es-CO" b="1" dirty="0">
                <a:solidFill>
                  <a:srgbClr val="FF0000"/>
                </a:solidFill>
                <a:latin typeface="Agency FB" pitchFamily="34" charset="0"/>
              </a:rPr>
              <a:t>Te quiero porque Dios ha puesto en mi corazón Su maravilloso amor</a:t>
            </a:r>
            <a:r>
              <a:rPr lang="es-CO" dirty="0">
                <a:solidFill>
                  <a:srgbClr val="FF0000"/>
                </a:solidFill>
              </a:rPr>
              <a:t>”. Este amor ágape es tan poderoso que puede hacernos amar aún hasta a nuestros enemigos.</a:t>
            </a:r>
          </a:p>
          <a:p>
            <a:r>
              <a:rPr lang="es-CO" dirty="0" smtClean="0">
                <a:solidFill>
                  <a:srgbClr val="FF0000"/>
                </a:solidFill>
              </a:rPr>
              <a:t>Fue </a:t>
            </a:r>
            <a:r>
              <a:rPr lang="es-CO" dirty="0">
                <a:solidFill>
                  <a:srgbClr val="FF0000"/>
                </a:solidFill>
              </a:rPr>
              <a:t>el amor ágape el que hizo posible al primer mártir, Esteban, orar por aquellos mismos hombres que lo apedreaban hasta matarlo</a:t>
            </a:r>
            <a:r>
              <a:rPr lang="es-CO" dirty="0" smtClean="0">
                <a:solidFill>
                  <a:srgbClr val="FF0000"/>
                </a:solidFill>
              </a:rPr>
              <a:t>.</a:t>
            </a:r>
            <a:endParaRPr lang="es-CO" dirty="0">
              <a:solidFill>
                <a:srgbClr val="FF0000"/>
              </a:solidFill>
            </a:endParaRPr>
          </a:p>
          <a:p>
            <a:endParaRPr lang="es-CO" dirty="0"/>
          </a:p>
        </p:txBody>
      </p:sp>
    </p:spTree>
    <p:extLst>
      <p:ext uri="{BB962C8B-B14F-4D97-AF65-F5344CB8AC3E}">
        <p14:creationId xmlns:p14="http://schemas.microsoft.com/office/powerpoint/2010/main" val="41026718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a:xfrm>
            <a:off x="457200" y="260648"/>
            <a:ext cx="4474840" cy="6336704"/>
          </a:xfrm>
          <a:blipFill>
            <a:blip r:embed="rId2"/>
            <a:tile tx="0" ty="0" sx="100000" sy="100000" flip="none" algn="tl"/>
          </a:blipFill>
        </p:spPr>
        <p:txBody>
          <a:bodyPr>
            <a:normAutofit fontScale="85000" lnSpcReduction="10000"/>
          </a:bodyPr>
          <a:lstStyle/>
          <a:p>
            <a:pPr marL="0" indent="0" algn="ctr">
              <a:buNone/>
            </a:pPr>
            <a:r>
              <a:rPr lang="es-CO" dirty="0" smtClean="0">
                <a:solidFill>
                  <a:srgbClr val="FFFF00"/>
                </a:solidFill>
              </a:rPr>
              <a:t>Él Señor Jesús dijo</a:t>
            </a:r>
            <a:r>
              <a:rPr lang="es-CO" dirty="0">
                <a:solidFill>
                  <a:srgbClr val="FFFF00"/>
                </a:solidFill>
              </a:rPr>
              <a:t>: </a:t>
            </a:r>
            <a:r>
              <a:rPr lang="es-CO" dirty="0" smtClean="0">
                <a:solidFill>
                  <a:srgbClr val="FFFF00"/>
                </a:solidFill>
              </a:rPr>
              <a:t>«recibiréis </a:t>
            </a:r>
            <a:r>
              <a:rPr lang="es-CO" dirty="0">
                <a:solidFill>
                  <a:srgbClr val="FFFF00"/>
                </a:solidFill>
              </a:rPr>
              <a:t>poder cuando el Espíritu Santo venga sobre vosotros; y me seréis testigos en Jerusalén, en toda Judea y Samaria, y hasta los confines de la </a:t>
            </a:r>
            <a:r>
              <a:rPr lang="es-CO" dirty="0" smtClean="0">
                <a:solidFill>
                  <a:srgbClr val="FFFF00"/>
                </a:solidFill>
              </a:rPr>
              <a:t>tierra». </a:t>
            </a:r>
            <a:r>
              <a:rPr lang="es-CO" u="sng" dirty="0" smtClean="0">
                <a:solidFill>
                  <a:srgbClr val="FFFF00"/>
                </a:solidFill>
              </a:rPr>
              <a:t>(Hech.1:8).</a:t>
            </a:r>
          </a:p>
          <a:p>
            <a:pPr marL="0" indent="0" algn="ctr">
              <a:buNone/>
            </a:pPr>
            <a:endParaRPr lang="es-CO" dirty="0" smtClean="0">
              <a:solidFill>
                <a:srgbClr val="FFFF00"/>
              </a:solidFill>
            </a:endParaRPr>
          </a:p>
          <a:p>
            <a:pPr marL="0" indent="0" algn="ctr">
              <a:buNone/>
            </a:pPr>
            <a:r>
              <a:rPr lang="es-CO" b="1" dirty="0" smtClean="0">
                <a:solidFill>
                  <a:srgbClr val="FFFF00"/>
                </a:solidFill>
              </a:rPr>
              <a:t>Además, fue el amor «ágape», el que capacitó a todos los creyentes a través de la historia de la iglesia, para predicar y soportar el martirio sin desfallecer en la fe, lo mismo que sucederá en el futuro.</a:t>
            </a:r>
          </a:p>
          <a:p>
            <a:endParaRPr lang="es-CO"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60648"/>
            <a:ext cx="3888432"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950831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down)">
                                      <p:cBhvr>
                                        <p:cTn id="15" dur="580">
                                          <p:stCondLst>
                                            <p:cond delay="0"/>
                                          </p:stCondLst>
                                        </p:cTn>
                                        <p:tgtEl>
                                          <p:spTgt spid="7">
                                            <p:txEl>
                                              <p:pRg st="2" end="2"/>
                                            </p:txEl>
                                          </p:spTgt>
                                        </p:tgtEl>
                                      </p:cBhvr>
                                    </p:animEffect>
                                    <p:anim calcmode="lin" valueType="num">
                                      <p:cBhvr>
                                        <p:cTn id="16" dur="1822" tmFilter="0,0; 0.14,0.36; 0.43,0.73; 0.71,0.91; 1.0,1.0">
                                          <p:stCondLst>
                                            <p:cond delay="0"/>
                                          </p:stCondLst>
                                        </p:cTn>
                                        <p:tgtEl>
                                          <p:spTgt spid="7">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7">
                                            <p:txEl>
                                              <p:pRg st="2" end="2"/>
                                            </p:txEl>
                                          </p:spTgt>
                                        </p:tgtEl>
                                      </p:cBhvr>
                                      <p:to x="100000" y="60000"/>
                                    </p:animScale>
                                    <p:animScale>
                                      <p:cBhvr>
                                        <p:cTn id="22" dur="166" decel="50000">
                                          <p:stCondLst>
                                            <p:cond delay="676"/>
                                          </p:stCondLst>
                                        </p:cTn>
                                        <p:tgtEl>
                                          <p:spTgt spid="7">
                                            <p:txEl>
                                              <p:pRg st="2" end="2"/>
                                            </p:txEl>
                                          </p:spTgt>
                                        </p:tgtEl>
                                      </p:cBhvr>
                                      <p:to x="100000" y="100000"/>
                                    </p:animScale>
                                    <p:animScale>
                                      <p:cBhvr>
                                        <p:cTn id="23" dur="26">
                                          <p:stCondLst>
                                            <p:cond delay="1312"/>
                                          </p:stCondLst>
                                        </p:cTn>
                                        <p:tgtEl>
                                          <p:spTgt spid="7">
                                            <p:txEl>
                                              <p:pRg st="2" end="2"/>
                                            </p:txEl>
                                          </p:spTgt>
                                        </p:tgtEl>
                                      </p:cBhvr>
                                      <p:to x="100000" y="80000"/>
                                    </p:animScale>
                                    <p:animScale>
                                      <p:cBhvr>
                                        <p:cTn id="24" dur="166" decel="50000">
                                          <p:stCondLst>
                                            <p:cond delay="1338"/>
                                          </p:stCondLst>
                                        </p:cTn>
                                        <p:tgtEl>
                                          <p:spTgt spid="7">
                                            <p:txEl>
                                              <p:pRg st="2" end="2"/>
                                            </p:txEl>
                                          </p:spTgt>
                                        </p:tgtEl>
                                      </p:cBhvr>
                                      <p:to x="100000" y="100000"/>
                                    </p:animScale>
                                    <p:animScale>
                                      <p:cBhvr>
                                        <p:cTn id="25" dur="26">
                                          <p:stCondLst>
                                            <p:cond delay="1642"/>
                                          </p:stCondLst>
                                        </p:cTn>
                                        <p:tgtEl>
                                          <p:spTgt spid="7">
                                            <p:txEl>
                                              <p:pRg st="2" end="2"/>
                                            </p:txEl>
                                          </p:spTgt>
                                        </p:tgtEl>
                                      </p:cBhvr>
                                      <p:to x="100000" y="90000"/>
                                    </p:animScale>
                                    <p:animScale>
                                      <p:cBhvr>
                                        <p:cTn id="26" dur="166" decel="50000">
                                          <p:stCondLst>
                                            <p:cond delay="1668"/>
                                          </p:stCondLst>
                                        </p:cTn>
                                        <p:tgtEl>
                                          <p:spTgt spid="7">
                                            <p:txEl>
                                              <p:pRg st="2" end="2"/>
                                            </p:txEl>
                                          </p:spTgt>
                                        </p:tgtEl>
                                      </p:cBhvr>
                                      <p:to x="100000" y="100000"/>
                                    </p:animScale>
                                    <p:animScale>
                                      <p:cBhvr>
                                        <p:cTn id="27" dur="26">
                                          <p:stCondLst>
                                            <p:cond delay="1808"/>
                                          </p:stCondLst>
                                        </p:cTn>
                                        <p:tgtEl>
                                          <p:spTgt spid="7">
                                            <p:txEl>
                                              <p:pRg st="2" end="2"/>
                                            </p:txEl>
                                          </p:spTgt>
                                        </p:tgtEl>
                                      </p:cBhvr>
                                      <p:to x="100000" y="95000"/>
                                    </p:animScale>
                                    <p:animScale>
                                      <p:cBhvr>
                                        <p:cTn id="28" dur="166" decel="50000">
                                          <p:stCondLst>
                                            <p:cond delay="1834"/>
                                          </p:stCondLst>
                                        </p:cTn>
                                        <p:tgtEl>
                                          <p:spTgt spid="7">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marL="0" indent="0" algn="ctr">
              <a:buNone/>
            </a:pPr>
            <a:r>
              <a:rPr lang="es-CO" sz="3800" b="1" i="1" u="sng" dirty="0" smtClean="0"/>
              <a:t>¿Cómo </a:t>
            </a:r>
            <a:r>
              <a:rPr lang="es-CO" sz="3800" b="1" i="1" u="sng" dirty="0"/>
              <a:t>Querer a una Persona Difícil de </a:t>
            </a:r>
            <a:r>
              <a:rPr lang="es-CO" sz="3800" b="1" i="1" u="sng" dirty="0" smtClean="0"/>
              <a:t>Amar?</a:t>
            </a:r>
            <a:endParaRPr lang="es-CO" b="1" i="1" u="sng" dirty="0"/>
          </a:p>
          <a:p>
            <a:pPr marL="0" indent="0" algn="ctr">
              <a:buNone/>
            </a:pPr>
            <a:r>
              <a:rPr lang="es-CO" dirty="0" smtClean="0"/>
              <a:t>Aunque </a:t>
            </a:r>
            <a:r>
              <a:rPr lang="es-CO" dirty="0"/>
              <a:t>somos uno en espíritu con todos los creyentes, somos completamente diferentes de los demás en nuestra alma y personalidad. </a:t>
            </a:r>
            <a:endParaRPr lang="es-CO" dirty="0" smtClean="0"/>
          </a:p>
          <a:p>
            <a:pPr marL="0" indent="0" algn="ctr">
              <a:buNone/>
            </a:pPr>
            <a:r>
              <a:rPr lang="es-CO" dirty="0" smtClean="0"/>
              <a:t>Porque </a:t>
            </a:r>
            <a:r>
              <a:rPr lang="es-CO" dirty="0"/>
              <a:t>nuestra personalidad es tan diferente, hay personas a las que nos sentimos atraídos espontáneamente y otras a las que no. Esto no es pecado. </a:t>
            </a:r>
            <a:endParaRPr lang="es-CO" dirty="0" smtClean="0"/>
          </a:p>
          <a:p>
            <a:pPr marL="0" indent="0" algn="ctr">
              <a:buNone/>
            </a:pPr>
            <a:endParaRPr lang="es-CO" dirty="0"/>
          </a:p>
          <a:p>
            <a:pPr marL="0" indent="0" algn="ctr">
              <a:buNone/>
            </a:pPr>
            <a:r>
              <a:rPr lang="es-CO" dirty="0" smtClean="0"/>
              <a:t>Dios </a:t>
            </a:r>
            <a:r>
              <a:rPr lang="es-CO" dirty="0"/>
              <a:t>nos hizo diferentes unos a otros, y por lo tanto, tenemos diferentes gustos y antipatías. Jesús no dijo que tenemos que sentir agrado por cada creyente sino dijo que debemos amarlos a todos</a:t>
            </a:r>
            <a:r>
              <a:rPr lang="es-CO" dirty="0" smtClean="0"/>
              <a:t>.</a:t>
            </a:r>
          </a:p>
          <a:p>
            <a:pPr marL="0" indent="0" algn="ctr">
              <a:buNone/>
            </a:pPr>
            <a:r>
              <a:rPr lang="es-CO" dirty="0" smtClean="0"/>
              <a:t>Por tanto,  </a:t>
            </a:r>
            <a:r>
              <a:rPr lang="es-CO" dirty="0"/>
              <a:t>n</a:t>
            </a:r>
            <a:r>
              <a:rPr lang="es-CO" dirty="0" smtClean="0"/>
              <a:t>o </a:t>
            </a:r>
            <a:r>
              <a:rPr lang="es-CO" dirty="0"/>
              <a:t>amar a otro cristiano es </a:t>
            </a:r>
            <a:r>
              <a:rPr lang="es-CO" dirty="0" smtClean="0"/>
              <a:t>PECADO.</a:t>
            </a:r>
            <a:endParaRPr lang="es-CO" dirty="0"/>
          </a:p>
        </p:txBody>
      </p:sp>
    </p:spTree>
    <p:extLst>
      <p:ext uri="{BB962C8B-B14F-4D97-AF65-F5344CB8AC3E}">
        <p14:creationId xmlns:p14="http://schemas.microsoft.com/office/powerpoint/2010/main" val="346894008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80">
                                          <p:stCondLst>
                                            <p:cond delay="0"/>
                                          </p:stCondLst>
                                        </p:cTn>
                                        <p:tgtEl>
                                          <p:spTgt spid="3">
                                            <p:txEl>
                                              <p:pRg st="4" end="4"/>
                                            </p:txEl>
                                          </p:spTgt>
                                        </p:tgtEl>
                                      </p:cBhvr>
                                    </p:animEffect>
                                    <p:anim calcmode="lin" valueType="num">
                                      <p:cBhvr>
                                        <p:cTn id="1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4" end="4"/>
                                            </p:txEl>
                                          </p:spTgt>
                                        </p:tgtEl>
                                      </p:cBhvr>
                                      <p:to x="100000" y="60000"/>
                                    </p:animScale>
                                    <p:animScale>
                                      <p:cBhvr>
                                        <p:cTn id="22" dur="166" decel="50000">
                                          <p:stCondLst>
                                            <p:cond delay="676"/>
                                          </p:stCondLst>
                                        </p:cTn>
                                        <p:tgtEl>
                                          <p:spTgt spid="3">
                                            <p:txEl>
                                              <p:pRg st="4" end="4"/>
                                            </p:txEl>
                                          </p:spTgt>
                                        </p:tgtEl>
                                      </p:cBhvr>
                                      <p:to x="100000" y="100000"/>
                                    </p:animScale>
                                    <p:animScale>
                                      <p:cBhvr>
                                        <p:cTn id="23" dur="26">
                                          <p:stCondLst>
                                            <p:cond delay="1312"/>
                                          </p:stCondLst>
                                        </p:cTn>
                                        <p:tgtEl>
                                          <p:spTgt spid="3">
                                            <p:txEl>
                                              <p:pRg st="4" end="4"/>
                                            </p:txEl>
                                          </p:spTgt>
                                        </p:tgtEl>
                                      </p:cBhvr>
                                      <p:to x="100000" y="80000"/>
                                    </p:animScale>
                                    <p:animScale>
                                      <p:cBhvr>
                                        <p:cTn id="24" dur="166" decel="50000">
                                          <p:stCondLst>
                                            <p:cond delay="1338"/>
                                          </p:stCondLst>
                                        </p:cTn>
                                        <p:tgtEl>
                                          <p:spTgt spid="3">
                                            <p:txEl>
                                              <p:pRg st="4" end="4"/>
                                            </p:txEl>
                                          </p:spTgt>
                                        </p:tgtEl>
                                      </p:cBhvr>
                                      <p:to x="100000" y="100000"/>
                                    </p:animScale>
                                    <p:animScale>
                                      <p:cBhvr>
                                        <p:cTn id="25" dur="26">
                                          <p:stCondLst>
                                            <p:cond delay="1642"/>
                                          </p:stCondLst>
                                        </p:cTn>
                                        <p:tgtEl>
                                          <p:spTgt spid="3">
                                            <p:txEl>
                                              <p:pRg st="4" end="4"/>
                                            </p:txEl>
                                          </p:spTgt>
                                        </p:tgtEl>
                                      </p:cBhvr>
                                      <p:to x="100000" y="90000"/>
                                    </p:animScale>
                                    <p:animScale>
                                      <p:cBhvr>
                                        <p:cTn id="26" dur="166" decel="50000">
                                          <p:stCondLst>
                                            <p:cond delay="1668"/>
                                          </p:stCondLst>
                                        </p:cTn>
                                        <p:tgtEl>
                                          <p:spTgt spid="3">
                                            <p:txEl>
                                              <p:pRg st="4" end="4"/>
                                            </p:txEl>
                                          </p:spTgt>
                                        </p:tgtEl>
                                      </p:cBhvr>
                                      <p:to x="100000" y="100000"/>
                                    </p:animScale>
                                    <p:animScale>
                                      <p:cBhvr>
                                        <p:cTn id="27" dur="26">
                                          <p:stCondLst>
                                            <p:cond delay="1808"/>
                                          </p:stCondLst>
                                        </p:cTn>
                                        <p:tgtEl>
                                          <p:spTgt spid="3">
                                            <p:txEl>
                                              <p:pRg st="4" end="4"/>
                                            </p:txEl>
                                          </p:spTgt>
                                        </p:tgtEl>
                                      </p:cBhvr>
                                      <p:to x="100000" y="95000"/>
                                    </p:animScale>
                                    <p:animScale>
                                      <p:cBhvr>
                                        <p:cTn id="28" dur="166" decel="50000">
                                          <p:stCondLst>
                                            <p:cond delay="1834"/>
                                          </p:stCondLst>
                                        </p:cTn>
                                        <p:tgtEl>
                                          <p:spTgt spid="3">
                                            <p:txEl>
                                              <p:pRg st="4" end="4"/>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down)">
                                      <p:cBhvr>
                                        <p:cTn id="31" dur="580">
                                          <p:stCondLst>
                                            <p:cond delay="0"/>
                                          </p:stCondLst>
                                        </p:cTn>
                                        <p:tgtEl>
                                          <p:spTgt spid="3">
                                            <p:txEl>
                                              <p:pRg st="5" end="5"/>
                                            </p:txEl>
                                          </p:spTgt>
                                        </p:tgtEl>
                                      </p:cBhvr>
                                    </p:animEffect>
                                    <p:anim calcmode="lin" valueType="num">
                                      <p:cBhvr>
                                        <p:cTn id="3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5" end="5"/>
                                            </p:txEl>
                                          </p:spTgt>
                                        </p:tgtEl>
                                      </p:cBhvr>
                                      <p:to x="100000" y="60000"/>
                                    </p:animScale>
                                    <p:animScale>
                                      <p:cBhvr>
                                        <p:cTn id="38" dur="166" decel="50000">
                                          <p:stCondLst>
                                            <p:cond delay="676"/>
                                          </p:stCondLst>
                                        </p:cTn>
                                        <p:tgtEl>
                                          <p:spTgt spid="3">
                                            <p:txEl>
                                              <p:pRg st="5" end="5"/>
                                            </p:txEl>
                                          </p:spTgt>
                                        </p:tgtEl>
                                      </p:cBhvr>
                                      <p:to x="100000" y="100000"/>
                                    </p:animScale>
                                    <p:animScale>
                                      <p:cBhvr>
                                        <p:cTn id="39" dur="26">
                                          <p:stCondLst>
                                            <p:cond delay="1312"/>
                                          </p:stCondLst>
                                        </p:cTn>
                                        <p:tgtEl>
                                          <p:spTgt spid="3">
                                            <p:txEl>
                                              <p:pRg st="5" end="5"/>
                                            </p:txEl>
                                          </p:spTgt>
                                        </p:tgtEl>
                                      </p:cBhvr>
                                      <p:to x="100000" y="80000"/>
                                    </p:animScale>
                                    <p:animScale>
                                      <p:cBhvr>
                                        <p:cTn id="40" dur="166" decel="50000">
                                          <p:stCondLst>
                                            <p:cond delay="1338"/>
                                          </p:stCondLst>
                                        </p:cTn>
                                        <p:tgtEl>
                                          <p:spTgt spid="3">
                                            <p:txEl>
                                              <p:pRg st="5" end="5"/>
                                            </p:txEl>
                                          </p:spTgt>
                                        </p:tgtEl>
                                      </p:cBhvr>
                                      <p:to x="100000" y="100000"/>
                                    </p:animScale>
                                    <p:animScale>
                                      <p:cBhvr>
                                        <p:cTn id="41" dur="26">
                                          <p:stCondLst>
                                            <p:cond delay="1642"/>
                                          </p:stCondLst>
                                        </p:cTn>
                                        <p:tgtEl>
                                          <p:spTgt spid="3">
                                            <p:txEl>
                                              <p:pRg st="5" end="5"/>
                                            </p:txEl>
                                          </p:spTgt>
                                        </p:tgtEl>
                                      </p:cBhvr>
                                      <p:to x="100000" y="90000"/>
                                    </p:animScale>
                                    <p:animScale>
                                      <p:cBhvr>
                                        <p:cTn id="42" dur="166" decel="50000">
                                          <p:stCondLst>
                                            <p:cond delay="1668"/>
                                          </p:stCondLst>
                                        </p:cTn>
                                        <p:tgtEl>
                                          <p:spTgt spid="3">
                                            <p:txEl>
                                              <p:pRg st="5" end="5"/>
                                            </p:txEl>
                                          </p:spTgt>
                                        </p:tgtEl>
                                      </p:cBhvr>
                                      <p:to x="100000" y="100000"/>
                                    </p:animScale>
                                    <p:animScale>
                                      <p:cBhvr>
                                        <p:cTn id="43" dur="26">
                                          <p:stCondLst>
                                            <p:cond delay="1808"/>
                                          </p:stCondLst>
                                        </p:cTn>
                                        <p:tgtEl>
                                          <p:spTgt spid="3">
                                            <p:txEl>
                                              <p:pRg st="5" end="5"/>
                                            </p:txEl>
                                          </p:spTgt>
                                        </p:tgtEl>
                                      </p:cBhvr>
                                      <p:to x="100000" y="95000"/>
                                    </p:animScale>
                                    <p:animScale>
                                      <p:cBhvr>
                                        <p:cTn id="44"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gradFill>
            <a:gsLst>
              <a:gs pos="0">
                <a:srgbClr val="5E9EFF"/>
              </a:gs>
              <a:gs pos="39999">
                <a:srgbClr val="85C2FF"/>
              </a:gs>
              <a:gs pos="70000">
                <a:srgbClr val="C4D6EB"/>
              </a:gs>
              <a:gs pos="100000">
                <a:srgbClr val="FFEBFA"/>
              </a:gs>
            </a:gsLst>
            <a:lin ang="5400000" scaled="0"/>
          </a:gradFill>
        </p:spPr>
        <p:txBody>
          <a:bodyPr>
            <a:normAutofit fontScale="92500" lnSpcReduction="10000"/>
          </a:bodyPr>
          <a:lstStyle/>
          <a:p>
            <a:pPr marL="0" indent="0" algn="ctr">
              <a:buNone/>
            </a:pPr>
            <a:r>
              <a:rPr lang="es-CO" dirty="0" smtClean="0"/>
              <a:t>La </a:t>
            </a:r>
            <a:r>
              <a:rPr lang="es-CO" dirty="0"/>
              <a:t>Biblia dice: </a:t>
            </a:r>
            <a:r>
              <a:rPr lang="es-CO" dirty="0" smtClean="0"/>
              <a:t>«</a:t>
            </a:r>
            <a:r>
              <a:rPr lang="es-CO" dirty="0" smtClean="0">
                <a:latin typeface="Agency FB" pitchFamily="34" charset="0"/>
              </a:rPr>
              <a:t>El </a:t>
            </a:r>
            <a:r>
              <a:rPr lang="es-CO" dirty="0">
                <a:latin typeface="Agency FB" pitchFamily="34" charset="0"/>
              </a:rPr>
              <a:t>que no ama a su hermano, permanece en muerte. Todo aquel que aborrece a su hermano es homicida; y sabéis que ningún homicida tiene vida eterna permanente en </a:t>
            </a:r>
            <a:r>
              <a:rPr lang="es-CO" dirty="0" smtClean="0">
                <a:latin typeface="Agency FB" pitchFamily="34" charset="0"/>
              </a:rPr>
              <a:t>él» </a:t>
            </a:r>
          </a:p>
          <a:p>
            <a:pPr marL="0" indent="0" algn="ctr">
              <a:buNone/>
            </a:pPr>
            <a:r>
              <a:rPr lang="es-CO" u="sng" dirty="0" smtClean="0"/>
              <a:t>(</a:t>
            </a:r>
            <a:r>
              <a:rPr lang="es-CO" u="sng" dirty="0"/>
              <a:t>1 Juan 3:14–15</a:t>
            </a:r>
            <a:r>
              <a:rPr lang="es-CO" u="sng" dirty="0" smtClean="0"/>
              <a:t>).</a:t>
            </a:r>
            <a:endParaRPr lang="es-CO" dirty="0" smtClean="0"/>
          </a:p>
          <a:p>
            <a:endParaRPr lang="es-CO" dirty="0" smtClean="0"/>
          </a:p>
          <a:p>
            <a:pPr marL="0" indent="0" algn="ctr">
              <a:buNone/>
            </a:pPr>
            <a:r>
              <a:rPr lang="es-CO" dirty="0" smtClean="0"/>
              <a:t>En </a:t>
            </a:r>
            <a:r>
              <a:rPr lang="es-CO" dirty="0"/>
              <a:t>este mismo momento, puede ser que Dios te esté hablando acerca de alguien a quien tú no amas: tal vez un pariente, un miembro de la iglesia local o alguien más. Puede ser que te estés diciendo: “</a:t>
            </a:r>
            <a:r>
              <a:rPr lang="es-CO" dirty="0">
                <a:latin typeface="Agency FB" pitchFamily="34" charset="0"/>
              </a:rPr>
              <a:t>Sé que debo amar a esa persona, pero ¿cómo lo hago</a:t>
            </a:r>
            <a:r>
              <a:rPr lang="es-CO" dirty="0"/>
              <a:t>?” </a:t>
            </a:r>
            <a:endParaRPr lang="es-CO" dirty="0" smtClean="0"/>
          </a:p>
          <a:p>
            <a:pPr marL="0" indent="0" algn="ctr">
              <a:buNone/>
            </a:pPr>
            <a:r>
              <a:rPr lang="es-CO" dirty="0" smtClean="0"/>
              <a:t>He </a:t>
            </a:r>
            <a:r>
              <a:rPr lang="es-CO" dirty="0"/>
              <a:t>aquí </a:t>
            </a:r>
            <a:r>
              <a:rPr lang="es-CO" dirty="0" smtClean="0"/>
              <a:t>lo que tienes que hacer:</a:t>
            </a:r>
            <a:endParaRPr lang="es-CO" dirty="0"/>
          </a:p>
          <a:p>
            <a:endParaRPr lang="es-CO" dirty="0"/>
          </a:p>
          <a:p>
            <a:endParaRPr lang="es-CO" dirty="0"/>
          </a:p>
        </p:txBody>
      </p:sp>
    </p:spTree>
    <p:extLst>
      <p:ext uri="{BB962C8B-B14F-4D97-AF65-F5344CB8AC3E}">
        <p14:creationId xmlns:p14="http://schemas.microsoft.com/office/powerpoint/2010/main" val="40573207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8856984" cy="1143000"/>
          </a:xfrm>
        </p:spPr>
        <p:txBody>
          <a:bodyPr>
            <a:normAutofit fontScale="90000"/>
          </a:bodyPr>
          <a:lstStyle/>
          <a:p>
            <a:r>
              <a:rPr lang="es-CO" sz="5300" b="1" i="1" dirty="0"/>
              <a:t>1</a:t>
            </a:r>
            <a:r>
              <a:rPr lang="es-CO" dirty="0"/>
              <a:t>. </a:t>
            </a:r>
            <a:r>
              <a:rPr lang="es-CO" b="1" dirty="0" smtClean="0">
                <a:solidFill>
                  <a:srgbClr val="FF0000"/>
                </a:solidFill>
                <a:latin typeface="Agency FB" pitchFamily="34" charset="0"/>
              </a:rPr>
              <a:t>Debo </a:t>
            </a:r>
            <a:r>
              <a:rPr lang="es-CO" b="1" dirty="0">
                <a:solidFill>
                  <a:srgbClr val="FF0000"/>
                </a:solidFill>
                <a:latin typeface="Agency FB" pitchFamily="34" charset="0"/>
              </a:rPr>
              <a:t>confesar mi falta de amor como pecado</a:t>
            </a:r>
            <a:r>
              <a:rPr lang="es-CO" dirty="0"/>
              <a:t>.</a:t>
            </a:r>
          </a:p>
        </p:txBody>
      </p:sp>
      <p:sp>
        <p:nvSpPr>
          <p:cNvPr id="3" name="2 Marcador de contenido"/>
          <p:cNvSpPr>
            <a:spLocks noGrp="1"/>
          </p:cNvSpPr>
          <p:nvPr>
            <p:ph idx="1"/>
          </p:nvPr>
        </p:nvSpPr>
        <p:spPr>
          <a:xfrm>
            <a:off x="457200" y="1600201"/>
            <a:ext cx="5626968" cy="2836912"/>
          </a:xfrm>
        </p:spPr>
        <p:txBody>
          <a:bodyPr>
            <a:normAutofit lnSpcReduction="10000"/>
          </a:bodyPr>
          <a:lstStyle/>
          <a:p>
            <a:pPr marL="0" indent="0">
              <a:buNone/>
            </a:pPr>
            <a:r>
              <a:rPr lang="es-CO" dirty="0" smtClean="0"/>
              <a:t>Esa </a:t>
            </a:r>
            <a:r>
              <a:rPr lang="es-CO" dirty="0"/>
              <a:t>falta de amor en mi corazón, que llamamos desamor, es pecado. Cuando tengo una mala actitud en mi corazón, </a:t>
            </a:r>
            <a:r>
              <a:rPr lang="es-CO" u="sng" dirty="0"/>
              <a:t>debo reconocerlo y confesarlo a Dios como </a:t>
            </a:r>
            <a:r>
              <a:rPr lang="es-CO" u="sng" dirty="0" smtClean="0"/>
              <a:t>pecado.</a:t>
            </a:r>
            <a:endParaRPr lang="es-CO" u="sng" dirty="0"/>
          </a:p>
        </p:txBody>
      </p:sp>
      <p:sp>
        <p:nvSpPr>
          <p:cNvPr id="4" name="3 Rectángulo"/>
          <p:cNvSpPr/>
          <p:nvPr/>
        </p:nvSpPr>
        <p:spPr>
          <a:xfrm>
            <a:off x="2843808" y="4725144"/>
            <a:ext cx="6106172" cy="2092881"/>
          </a:xfrm>
          <a:prstGeom prst="rect">
            <a:avLst/>
          </a:prstGeom>
        </p:spPr>
        <p:txBody>
          <a:bodyPr wrap="square">
            <a:spAutoFit/>
          </a:bodyPr>
          <a:lstStyle/>
          <a:p>
            <a:r>
              <a:rPr lang="es-CO" sz="2800" dirty="0" smtClean="0"/>
              <a:t>La </a:t>
            </a:r>
            <a:r>
              <a:rPr lang="es-CO" sz="2800" dirty="0"/>
              <a:t>sangre de Jesús me limpia de todo pecado que confieso como tal, pero no debo hacer excusas por mi pecado sino confesarlo.</a:t>
            </a:r>
          </a:p>
          <a:p>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6330" y="1700808"/>
            <a:ext cx="2533650" cy="2241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72" y="4725143"/>
            <a:ext cx="2828925"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32133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1000" fill="hold"/>
                                        <p:tgtEl>
                                          <p:spTgt spid="1026"/>
                                        </p:tgtEl>
                                        <p:attrNameLst>
                                          <p:attrName>ppt_w</p:attrName>
                                        </p:attrNameLst>
                                      </p:cBhvr>
                                      <p:tavLst>
                                        <p:tav tm="0">
                                          <p:val>
                                            <p:fltVal val="0"/>
                                          </p:val>
                                        </p:tav>
                                        <p:tav tm="100000">
                                          <p:val>
                                            <p:strVal val="#ppt_w"/>
                                          </p:val>
                                        </p:tav>
                                      </p:tavLst>
                                    </p:anim>
                                    <p:anim calcmode="lin" valueType="num">
                                      <p:cBhvr>
                                        <p:cTn id="20" dur="1000" fill="hold"/>
                                        <p:tgtEl>
                                          <p:spTgt spid="1026"/>
                                        </p:tgtEl>
                                        <p:attrNameLst>
                                          <p:attrName>ppt_h</p:attrName>
                                        </p:attrNameLst>
                                      </p:cBhvr>
                                      <p:tavLst>
                                        <p:tav tm="0">
                                          <p:val>
                                            <p:fltVal val="0"/>
                                          </p:val>
                                        </p:tav>
                                        <p:tav tm="100000">
                                          <p:val>
                                            <p:strVal val="#ppt_h"/>
                                          </p:val>
                                        </p:tav>
                                      </p:tavLst>
                                    </p:anim>
                                    <p:anim calcmode="lin" valueType="num">
                                      <p:cBhvr>
                                        <p:cTn id="21" dur="1000" fill="hold"/>
                                        <p:tgtEl>
                                          <p:spTgt spid="1026"/>
                                        </p:tgtEl>
                                        <p:attrNameLst>
                                          <p:attrName>style.rotation</p:attrName>
                                        </p:attrNameLst>
                                      </p:cBhvr>
                                      <p:tavLst>
                                        <p:tav tm="0">
                                          <p:val>
                                            <p:fltVal val="90"/>
                                          </p:val>
                                        </p:tav>
                                        <p:tav tm="100000">
                                          <p:val>
                                            <p:fltVal val="0"/>
                                          </p:val>
                                        </p:tav>
                                      </p:tavLst>
                                    </p:anim>
                                    <p:animEffect transition="in" filter="fade">
                                      <p:cBhvr>
                                        <p:cTn id="22" dur="1000"/>
                                        <p:tgtEl>
                                          <p:spTgt spid="1026"/>
                                        </p:tgtEl>
                                      </p:cBhvr>
                                    </p:animEffect>
                                  </p:childTnLst>
                                </p:cTn>
                              </p:par>
                              <p:par>
                                <p:cTn id="23" presetID="31" presetClass="entr" presetSubtype="0" fill="hold" nodeType="with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p:cTn id="25" dur="1000" fill="hold"/>
                                        <p:tgtEl>
                                          <p:spTgt spid="1027"/>
                                        </p:tgtEl>
                                        <p:attrNameLst>
                                          <p:attrName>ppt_w</p:attrName>
                                        </p:attrNameLst>
                                      </p:cBhvr>
                                      <p:tavLst>
                                        <p:tav tm="0">
                                          <p:val>
                                            <p:fltVal val="0"/>
                                          </p:val>
                                        </p:tav>
                                        <p:tav tm="100000">
                                          <p:val>
                                            <p:strVal val="#ppt_w"/>
                                          </p:val>
                                        </p:tav>
                                      </p:tavLst>
                                    </p:anim>
                                    <p:anim calcmode="lin" valueType="num">
                                      <p:cBhvr>
                                        <p:cTn id="26" dur="1000" fill="hold"/>
                                        <p:tgtEl>
                                          <p:spTgt spid="1027"/>
                                        </p:tgtEl>
                                        <p:attrNameLst>
                                          <p:attrName>ppt_h</p:attrName>
                                        </p:attrNameLst>
                                      </p:cBhvr>
                                      <p:tavLst>
                                        <p:tav tm="0">
                                          <p:val>
                                            <p:fltVal val="0"/>
                                          </p:val>
                                        </p:tav>
                                        <p:tav tm="100000">
                                          <p:val>
                                            <p:strVal val="#ppt_h"/>
                                          </p:val>
                                        </p:tav>
                                      </p:tavLst>
                                    </p:anim>
                                    <p:anim calcmode="lin" valueType="num">
                                      <p:cBhvr>
                                        <p:cTn id="27" dur="1000" fill="hold"/>
                                        <p:tgtEl>
                                          <p:spTgt spid="1027"/>
                                        </p:tgtEl>
                                        <p:attrNameLst>
                                          <p:attrName>style.rotation</p:attrName>
                                        </p:attrNameLst>
                                      </p:cBhvr>
                                      <p:tavLst>
                                        <p:tav tm="0">
                                          <p:val>
                                            <p:fltVal val="90"/>
                                          </p:val>
                                        </p:tav>
                                        <p:tav tm="100000">
                                          <p:val>
                                            <p:fltVal val="0"/>
                                          </p:val>
                                        </p:tav>
                                      </p:tavLst>
                                    </p:anim>
                                    <p:animEffect transition="in" filter="fade">
                                      <p:cBhvr>
                                        <p:cTn id="28"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952328"/>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r>
              <a:rPr lang="es-CO" dirty="0"/>
              <a:t>Luego debo voluntariamente tomar la decisión de ser librado del pecado del desamor. El amor no es sólo un asunto de la voluntad; sin embargo nunca seré liberado del pecado del desamor a menos que de mi propia voluntad yo escoja ser liberado. Debo decir: “Yo escojo ser liberado </a:t>
            </a:r>
            <a:r>
              <a:rPr lang="es-CO" dirty="0" smtClean="0"/>
              <a:t>de este pecado del desamor”.</a:t>
            </a:r>
          </a:p>
        </p:txBody>
      </p:sp>
      <p:sp>
        <p:nvSpPr>
          <p:cNvPr id="4" name="3 Rectángulo"/>
          <p:cNvSpPr/>
          <p:nvPr/>
        </p:nvSpPr>
        <p:spPr>
          <a:xfrm>
            <a:off x="3635896" y="4221088"/>
            <a:ext cx="4608512" cy="2677656"/>
          </a:xfrm>
          <a:prstGeom prst="rect">
            <a:avLst/>
          </a:prstGeom>
        </p:spPr>
        <p:txBody>
          <a:bodyPr wrap="square">
            <a:spAutoFit/>
          </a:bodyPr>
          <a:lstStyle/>
          <a:p>
            <a:r>
              <a:rPr lang="es-CO" sz="2800" dirty="0"/>
              <a:t>Debo </a:t>
            </a:r>
            <a:r>
              <a:rPr lang="es-CO" sz="2800" dirty="0" smtClean="0"/>
              <a:t>comenzar a orar </a:t>
            </a:r>
            <a:r>
              <a:rPr lang="es-CO" sz="2800" dirty="0"/>
              <a:t>por la persona que no me agrada, tratarla con amor, pensando siempre en sus cualidades. Pero debo perseverar en ello, y veras los resultados.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221088"/>
            <a:ext cx="3024336"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032622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800" b="1" i="1" dirty="0">
                <a:latin typeface="Agency FB" pitchFamily="34" charset="0"/>
              </a:rPr>
              <a:t>2</a:t>
            </a:r>
            <a:r>
              <a:rPr lang="es-CO" sz="3200" dirty="0">
                <a:latin typeface="Agency FB" pitchFamily="34" charset="0"/>
              </a:rPr>
              <a:t>. </a:t>
            </a:r>
            <a:r>
              <a:rPr lang="es-CO" sz="3200" dirty="0" smtClean="0">
                <a:latin typeface="Agency FB" pitchFamily="34" charset="0"/>
              </a:rPr>
              <a:t> </a:t>
            </a:r>
            <a:r>
              <a:rPr lang="es-CO" sz="3200" b="1" dirty="0" smtClean="0">
                <a:solidFill>
                  <a:srgbClr val="FF0000"/>
                </a:solidFill>
                <a:latin typeface="Agency FB" pitchFamily="34" charset="0"/>
              </a:rPr>
              <a:t>Debo </a:t>
            </a:r>
            <a:r>
              <a:rPr lang="es-CO" sz="3200" b="1" dirty="0">
                <a:solidFill>
                  <a:srgbClr val="FF0000"/>
                </a:solidFill>
                <a:latin typeface="Agency FB" pitchFamily="34" charset="0"/>
              </a:rPr>
              <a:t>contar con el hecho de que, en Cristo, he muerto al pecado del desamor</a:t>
            </a:r>
            <a:r>
              <a:rPr lang="es-CO" sz="3200" dirty="0">
                <a:latin typeface="Agency FB" pitchFamily="34" charset="0"/>
              </a:rPr>
              <a:t>.</a:t>
            </a:r>
          </a:p>
        </p:txBody>
      </p:sp>
      <p:sp>
        <p:nvSpPr>
          <p:cNvPr id="3" name="2 Marcador de contenido"/>
          <p:cNvSpPr>
            <a:spLocks noGrp="1"/>
          </p:cNvSpPr>
          <p:nvPr>
            <p:ph idx="1"/>
          </p:nvPr>
        </p:nvSpPr>
        <p:spPr>
          <a:xfrm>
            <a:off x="457200" y="1600201"/>
            <a:ext cx="5482952" cy="2116832"/>
          </a:xfrm>
        </p:spPr>
        <p:txBody>
          <a:bodyPr>
            <a:normAutofit/>
          </a:bodyPr>
          <a:lstStyle/>
          <a:p>
            <a:pPr marL="0" indent="0">
              <a:buNone/>
            </a:pPr>
            <a:r>
              <a:rPr lang="es-CO" dirty="0" smtClean="0"/>
              <a:t>Puedo </a:t>
            </a:r>
            <a:r>
              <a:rPr lang="es-CO" dirty="0"/>
              <a:t>ser liberado de cualquier pecado confiando en la verdad de que, en Cristo, morí a ese pecado. </a:t>
            </a:r>
            <a:r>
              <a:rPr lang="es-CO" dirty="0" smtClean="0"/>
              <a:t> </a:t>
            </a:r>
            <a:endParaRPr lang="es-CO" dirty="0"/>
          </a:p>
        </p:txBody>
      </p:sp>
      <p:sp>
        <p:nvSpPr>
          <p:cNvPr id="4" name="3 Rectángulo"/>
          <p:cNvSpPr/>
          <p:nvPr/>
        </p:nvSpPr>
        <p:spPr>
          <a:xfrm>
            <a:off x="1454674" y="4365104"/>
            <a:ext cx="5997646" cy="2246769"/>
          </a:xfrm>
          <a:prstGeom prst="rect">
            <a:avLst/>
          </a:prstGeom>
        </p:spPr>
        <p:txBody>
          <a:bodyPr wrap="square">
            <a:spAutoFit/>
          </a:bodyPr>
          <a:lstStyle/>
          <a:p>
            <a:pPr algn="ctr"/>
            <a:r>
              <a:rPr lang="es-CO" sz="2800" dirty="0"/>
              <a:t>La Biblia dice: </a:t>
            </a:r>
            <a:r>
              <a:rPr lang="es-CO" sz="2800" dirty="0">
                <a:latin typeface="Agency FB" pitchFamily="34" charset="0"/>
              </a:rPr>
              <a:t>¿Qué, pues, diremos? ¿Perseveraremos en el pecado para que la gracia abunde? En ninguna manera. Porque los que hemos muerto al pecado, ¿cómo viviremos aún en él? </a:t>
            </a:r>
            <a:r>
              <a:rPr lang="es-CO" sz="2800" u="sng" dirty="0"/>
              <a:t>(Romanos 6:1–2).</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800225"/>
            <a:ext cx="2809875" cy="2060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164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000" fill="hold"/>
                                        <p:tgtEl>
                                          <p:spTgt spid="3074"/>
                                        </p:tgtEl>
                                        <p:attrNameLst>
                                          <p:attrName>ppt_w</p:attrName>
                                        </p:attrNameLst>
                                      </p:cBhvr>
                                      <p:tavLst>
                                        <p:tav tm="0">
                                          <p:val>
                                            <p:fltVal val="0"/>
                                          </p:val>
                                        </p:tav>
                                        <p:tav tm="100000">
                                          <p:val>
                                            <p:strVal val="#ppt_w"/>
                                          </p:val>
                                        </p:tav>
                                      </p:tavLst>
                                    </p:anim>
                                    <p:anim calcmode="lin" valueType="num">
                                      <p:cBhvr>
                                        <p:cTn id="20" dur="1000" fill="hold"/>
                                        <p:tgtEl>
                                          <p:spTgt spid="3074"/>
                                        </p:tgtEl>
                                        <p:attrNameLst>
                                          <p:attrName>ppt_h</p:attrName>
                                        </p:attrNameLst>
                                      </p:cBhvr>
                                      <p:tavLst>
                                        <p:tav tm="0">
                                          <p:val>
                                            <p:fltVal val="0"/>
                                          </p:val>
                                        </p:tav>
                                        <p:tav tm="100000">
                                          <p:val>
                                            <p:strVal val="#ppt_h"/>
                                          </p:val>
                                        </p:tav>
                                      </p:tavLst>
                                    </p:anim>
                                    <p:anim calcmode="lin" valueType="num">
                                      <p:cBhvr>
                                        <p:cTn id="21" dur="1000" fill="hold"/>
                                        <p:tgtEl>
                                          <p:spTgt spid="3074"/>
                                        </p:tgtEl>
                                        <p:attrNameLst>
                                          <p:attrName>style.rotation</p:attrName>
                                        </p:attrNameLst>
                                      </p:cBhvr>
                                      <p:tavLst>
                                        <p:tav tm="0">
                                          <p:val>
                                            <p:fltVal val="90"/>
                                          </p:val>
                                        </p:tav>
                                        <p:tav tm="100000">
                                          <p:val>
                                            <p:fltVal val="0"/>
                                          </p:val>
                                        </p:tav>
                                      </p:tavLst>
                                    </p:anim>
                                    <p:animEffect transition="in" filter="fade">
                                      <p:cBhvr>
                                        <p:cTn id="22"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8488C4"/>
              </a:gs>
              <a:gs pos="53000">
                <a:srgbClr val="D4DEFF"/>
              </a:gs>
              <a:gs pos="83000">
                <a:srgbClr val="D4DEFF"/>
              </a:gs>
              <a:gs pos="100000">
                <a:srgbClr val="96AB94"/>
              </a:gs>
            </a:gsLst>
            <a:lin ang="5400000" scaled="0"/>
          </a:gradFill>
        </p:spPr>
        <p:txBody>
          <a:bodyPr>
            <a:normAutofit fontScale="92500" lnSpcReduction="20000"/>
          </a:bodyPr>
          <a:lstStyle/>
          <a:p>
            <a:pPr marL="0" indent="0" algn="ctr">
              <a:buNone/>
            </a:pPr>
            <a:r>
              <a:rPr lang="es-CO" dirty="0"/>
              <a:t>Ningún cristiano debería continuar viviendo en pecado. ¿Por qué? Porque, en Cristo, ha muerto al pecado. Y, en Cristo, morimos al pecado del desamor. Hagamos de estos versículos una aplicación personal:</a:t>
            </a:r>
          </a:p>
          <a:p>
            <a:pPr marL="0" indent="0">
              <a:buNone/>
            </a:pPr>
            <a:endParaRPr lang="es-CO" dirty="0"/>
          </a:p>
          <a:p>
            <a:pPr marL="0" indent="0" algn="ctr">
              <a:buNone/>
            </a:pPr>
            <a:r>
              <a:rPr lang="es-CO" i="1" dirty="0" smtClean="0">
                <a:solidFill>
                  <a:srgbClr val="FF0000"/>
                </a:solidFill>
              </a:rPr>
              <a:t>¿</a:t>
            </a:r>
            <a:r>
              <a:rPr lang="es-CO" i="1" dirty="0">
                <a:solidFill>
                  <a:srgbClr val="FF0000"/>
                </a:solidFill>
              </a:rPr>
              <a:t>Qué, pues diré yo? ¿Perseveraré en este pecado del desamor para que la gracia abunde? En ninguna manera. Porque yo, que he muerto al pecado, ¿cómo viviré aún en él?</a:t>
            </a:r>
          </a:p>
          <a:p>
            <a:pPr marL="0" indent="0" algn="ctr">
              <a:buNone/>
            </a:pPr>
            <a:r>
              <a:rPr lang="es-CO" i="1" dirty="0" smtClean="0">
                <a:solidFill>
                  <a:srgbClr val="FF0000"/>
                </a:solidFill>
              </a:rPr>
              <a:t>¿</a:t>
            </a:r>
            <a:r>
              <a:rPr lang="es-CO" i="1" dirty="0">
                <a:solidFill>
                  <a:srgbClr val="FF0000"/>
                </a:solidFill>
              </a:rPr>
              <a:t>Debo ser un esclavo de este pecado del desamor por el resto de mi vida? ¡No! La Palabra de Dios dice que he muerto a este pecado. Debo dar este paso por fe, creyendo en la Palabra de Dios.</a:t>
            </a:r>
          </a:p>
        </p:txBody>
      </p:sp>
    </p:spTree>
    <p:extLst>
      <p:ext uri="{BB962C8B-B14F-4D97-AF65-F5344CB8AC3E}">
        <p14:creationId xmlns:p14="http://schemas.microsoft.com/office/powerpoint/2010/main" val="106236013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6700" b="1" i="1" dirty="0" smtClean="0"/>
              <a:t>3</a:t>
            </a:r>
            <a:r>
              <a:rPr lang="es-CO" dirty="0" smtClean="0"/>
              <a:t>. </a:t>
            </a:r>
            <a:r>
              <a:rPr lang="es-CO" b="1" i="1" dirty="0" smtClean="0">
                <a:solidFill>
                  <a:srgbClr val="FF0000"/>
                </a:solidFill>
                <a:latin typeface="Agency FB" pitchFamily="34" charset="0"/>
              </a:rPr>
              <a:t>Debo </a:t>
            </a:r>
            <a:r>
              <a:rPr lang="es-CO" b="1" i="1" dirty="0">
                <a:solidFill>
                  <a:srgbClr val="FF0000"/>
                </a:solidFill>
                <a:latin typeface="Agency FB" pitchFamily="34" charset="0"/>
              </a:rPr>
              <a:t>escoger amar a aquella persona.</a:t>
            </a:r>
            <a:br>
              <a:rPr lang="es-CO" b="1" i="1" dirty="0">
                <a:solidFill>
                  <a:srgbClr val="FF0000"/>
                </a:solidFill>
                <a:latin typeface="Agency FB" pitchFamily="34" charset="0"/>
              </a:rPr>
            </a:b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5915000" cy="3138304"/>
          </a:xfrm>
        </p:spPr>
        <p:txBody>
          <a:bodyPr>
            <a:normAutofit fontScale="85000" lnSpcReduction="10000"/>
          </a:bodyPr>
          <a:lstStyle/>
          <a:p>
            <a:pPr marL="0" indent="0" algn="ctr">
              <a:buNone/>
            </a:pPr>
            <a:r>
              <a:rPr lang="es-CO" dirty="0" smtClean="0"/>
              <a:t>No </a:t>
            </a:r>
            <a:r>
              <a:rPr lang="es-CO" dirty="0"/>
              <a:t>puedo controlar mis sentimientos, pero puedo controlar mi voluntad. Yo no puedo hacerme sentir un sentimiento de amor hacia alguien, pero puedo optar por amar a esa persona. Si hago esa elección y sigo firme, veré que mis sentimientos con el tiempo seguirán la elección de mi voluntad. </a:t>
            </a:r>
          </a:p>
        </p:txBody>
      </p:sp>
      <p:sp>
        <p:nvSpPr>
          <p:cNvPr id="4" name="3 Rectángulo"/>
          <p:cNvSpPr/>
          <p:nvPr/>
        </p:nvSpPr>
        <p:spPr>
          <a:xfrm>
            <a:off x="6660232" y="1772816"/>
            <a:ext cx="1979712" cy="2677656"/>
          </a:xfrm>
          <a:prstGeom prst="rect">
            <a:avLst/>
          </a:prstGeom>
          <a:blipFill>
            <a:blip r:embed="rId2"/>
            <a:tile tx="0" ty="0" sx="100000" sy="100000" flip="none" algn="tl"/>
          </a:blipFill>
        </p:spPr>
        <p:txBody>
          <a:bodyPr wrap="square">
            <a:spAutoFit/>
          </a:bodyPr>
          <a:lstStyle/>
          <a:p>
            <a:pPr algn="ctr"/>
            <a:r>
              <a:rPr lang="es-CO" sz="2400" b="1" dirty="0">
                <a:solidFill>
                  <a:srgbClr val="FFFF00"/>
                </a:solidFill>
              </a:rPr>
              <a:t>Soy controlado por las </a:t>
            </a:r>
            <a:r>
              <a:rPr lang="es-CO" sz="2400" b="1" dirty="0" smtClean="0">
                <a:solidFill>
                  <a:srgbClr val="FFFF00"/>
                </a:solidFill>
              </a:rPr>
              <a:t>decisiones </a:t>
            </a:r>
            <a:r>
              <a:rPr lang="es-CO" sz="2400" b="1" dirty="0">
                <a:solidFill>
                  <a:srgbClr val="FFFF00"/>
                </a:solidFill>
              </a:rPr>
              <a:t>de mi voluntad, y no </a:t>
            </a:r>
            <a:r>
              <a:rPr lang="es-CO" sz="2400" b="1" dirty="0" smtClean="0">
                <a:solidFill>
                  <a:srgbClr val="FFFF00"/>
                </a:solidFill>
              </a:rPr>
              <a:t>por mis sentimientos</a:t>
            </a:r>
            <a:endParaRPr lang="es-CO" sz="2400" b="1" dirty="0">
              <a:solidFill>
                <a:srgbClr val="FFFF00"/>
              </a:solidFill>
            </a:endParaRPr>
          </a:p>
        </p:txBody>
      </p:sp>
      <p:sp>
        <p:nvSpPr>
          <p:cNvPr id="5" name="4 Rectángulo"/>
          <p:cNvSpPr/>
          <p:nvPr/>
        </p:nvSpPr>
        <p:spPr>
          <a:xfrm>
            <a:off x="1475656" y="5301208"/>
            <a:ext cx="5184576" cy="1200329"/>
          </a:xfrm>
          <a:prstGeom prst="rect">
            <a:avLst/>
          </a:prstGeom>
        </p:spPr>
        <p:txBody>
          <a:bodyPr wrap="square">
            <a:spAutoFit/>
          </a:bodyPr>
          <a:lstStyle/>
          <a:p>
            <a:pPr algn="ctr"/>
            <a:r>
              <a:rPr lang="es-CO" sz="2400" b="1" dirty="0">
                <a:solidFill>
                  <a:srgbClr val="FF0000"/>
                </a:solidFill>
              </a:rPr>
              <a:t>Lo que es importante recordar es </a:t>
            </a:r>
            <a:r>
              <a:rPr lang="es-CO" sz="2400" b="1" dirty="0" smtClean="0">
                <a:solidFill>
                  <a:srgbClr val="FF0000"/>
                </a:solidFill>
              </a:rPr>
              <a:t>esto: </a:t>
            </a:r>
            <a:r>
              <a:rPr lang="es-CO" sz="2400" b="1" dirty="0">
                <a:solidFill>
                  <a:srgbClr val="FF0000"/>
                </a:solidFill>
              </a:rPr>
              <a:t>soy controlado por las decisiones de mi voluntad y no por mis sentimientos.</a:t>
            </a:r>
          </a:p>
        </p:txBody>
      </p:sp>
    </p:spTree>
    <p:extLst>
      <p:ext uri="{BB962C8B-B14F-4D97-AF65-F5344CB8AC3E}">
        <p14:creationId xmlns:p14="http://schemas.microsoft.com/office/powerpoint/2010/main" val="403505525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786508"/>
          </a:xfrm>
        </p:spPr>
        <p:txBody>
          <a:bodyPr>
            <a:normAutofit/>
          </a:bodyPr>
          <a:lstStyle/>
          <a:p>
            <a:pPr marL="0" indent="0" algn="ctr">
              <a:buNone/>
            </a:pPr>
            <a:r>
              <a:rPr lang="es-CO" dirty="0"/>
              <a:t>Puede ser que tú te digas: “¿</a:t>
            </a:r>
            <a:r>
              <a:rPr lang="es-CO" dirty="0">
                <a:latin typeface="Agency FB" pitchFamily="34" charset="0"/>
              </a:rPr>
              <a:t>pero, qué si esa persona no responde a mi amor</a:t>
            </a:r>
            <a:r>
              <a:rPr lang="es-CO" dirty="0"/>
              <a:t>?” Tú puedes amarla de todos modos.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0672" y="2708920"/>
            <a:ext cx="2733328"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738265" y="2341265"/>
            <a:ext cx="3672407" cy="3785652"/>
          </a:xfrm>
          <a:prstGeom prst="rect">
            <a:avLst/>
          </a:prstGeom>
        </p:spPr>
        <p:txBody>
          <a:bodyPr wrap="square">
            <a:spAutoFit/>
          </a:bodyPr>
          <a:lstStyle/>
          <a:p>
            <a:pPr algn="ctr"/>
            <a:r>
              <a:rPr lang="es-CO" sz="2400" dirty="0"/>
              <a:t>Jesús dijo: Oísteis que fue dicho: Amarás a tu prójimo, y aborrecerás a tu </a:t>
            </a:r>
            <a:r>
              <a:rPr lang="es-CO" sz="2400" dirty="0" smtClean="0"/>
              <a:t>enemigo</a:t>
            </a:r>
            <a:endParaRPr lang="es-CO" sz="2400" u="sng" dirty="0" smtClean="0"/>
          </a:p>
          <a:p>
            <a:pPr algn="ctr"/>
            <a:r>
              <a:rPr lang="es-CO" sz="2400" dirty="0" smtClean="0"/>
              <a:t>Pero </a:t>
            </a:r>
            <a:r>
              <a:rPr lang="es-CO" sz="2400" dirty="0"/>
              <a:t>yo os digo: </a:t>
            </a:r>
            <a:endParaRPr lang="es-CO" sz="2400" dirty="0" smtClean="0"/>
          </a:p>
          <a:p>
            <a:pPr algn="ctr"/>
            <a:r>
              <a:rPr lang="es-CO" sz="2400" dirty="0" smtClean="0"/>
              <a:t>Amad </a:t>
            </a:r>
            <a:r>
              <a:rPr lang="es-CO" sz="2400" dirty="0"/>
              <a:t>a vuestros enemigos, bendecid a los que os maldicen, haced bien a los que os aborrecen, y orad por los que os ultrajan y os persiguen </a:t>
            </a:r>
            <a:r>
              <a:rPr lang="es-CO" sz="2400" u="sng" dirty="0"/>
              <a:t>(Mateo 5:43–44).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8" y="2852936"/>
            <a:ext cx="2769333"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68" y="5398564"/>
            <a:ext cx="2769333" cy="1200329"/>
          </a:xfrm>
          <a:prstGeom prst="rect">
            <a:avLst/>
          </a:prstGeom>
        </p:spPr>
        <p:txBody>
          <a:bodyPr wrap="square">
            <a:spAutoFit/>
          </a:bodyPr>
          <a:lstStyle/>
          <a:p>
            <a:pPr algn="ctr"/>
            <a:r>
              <a:rPr lang="es-CO" b="1" dirty="0">
                <a:solidFill>
                  <a:srgbClr val="FF0000"/>
                </a:solidFill>
              </a:rPr>
              <a:t>El amor </a:t>
            </a:r>
            <a:r>
              <a:rPr lang="es-CO" b="1" dirty="0" smtClean="0">
                <a:solidFill>
                  <a:srgbClr val="FF0000"/>
                </a:solidFill>
              </a:rPr>
              <a:t>ágape </a:t>
            </a:r>
            <a:r>
              <a:rPr lang="es-CO" b="1" dirty="0">
                <a:solidFill>
                  <a:srgbClr val="FF0000"/>
                </a:solidFill>
              </a:rPr>
              <a:t>debe expandirse aún para con los que no </a:t>
            </a:r>
            <a:r>
              <a:rPr lang="es-CO" b="1" dirty="0" smtClean="0">
                <a:solidFill>
                  <a:srgbClr val="FF0000"/>
                </a:solidFill>
              </a:rPr>
              <a:t>son </a:t>
            </a:r>
            <a:r>
              <a:rPr lang="es-CO" b="1" dirty="0">
                <a:solidFill>
                  <a:srgbClr val="FF0000"/>
                </a:solidFill>
              </a:rPr>
              <a:t>de nuestra </a:t>
            </a:r>
            <a:r>
              <a:rPr lang="es-CO" b="1" dirty="0" smtClean="0">
                <a:solidFill>
                  <a:srgbClr val="FF0000"/>
                </a:solidFill>
              </a:rPr>
              <a:t>fe, como lo hace Dios.</a:t>
            </a:r>
            <a:endParaRPr lang="es-CO" b="1" dirty="0">
              <a:solidFill>
                <a:srgbClr val="FF0000"/>
              </a:solidFill>
            </a:endParaRPr>
          </a:p>
        </p:txBody>
      </p:sp>
    </p:spTree>
    <p:extLst>
      <p:ext uri="{BB962C8B-B14F-4D97-AF65-F5344CB8AC3E}">
        <p14:creationId xmlns:p14="http://schemas.microsoft.com/office/powerpoint/2010/main" val="1496558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randombar(horizontal)">
                                      <p:cBhvr>
                                        <p:cTn id="13" dur="500"/>
                                        <p:tgtEl>
                                          <p:spTgt spid="102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fltVal val="0"/>
                                          </p:val>
                                        </p:tav>
                                        <p:tav tm="100000">
                                          <p:val>
                                            <p:strVal val="#ppt_w"/>
                                          </p:val>
                                        </p:tav>
                                      </p:tavLst>
                                    </p:anim>
                                    <p:anim calcmode="lin" valueType="num">
                                      <p:cBhvr>
                                        <p:cTn id="19" dur="1000" fill="hold"/>
                                        <p:tgtEl>
                                          <p:spTgt spid="4"/>
                                        </p:tgtEl>
                                        <p:attrNameLst>
                                          <p:attrName>ppt_h</p:attrName>
                                        </p:attrNameLst>
                                      </p:cBhvr>
                                      <p:tavLst>
                                        <p:tav tm="0">
                                          <p:val>
                                            <p:fltVal val="0"/>
                                          </p:val>
                                        </p:tav>
                                        <p:tav tm="100000">
                                          <p:val>
                                            <p:strVal val="#ppt_h"/>
                                          </p:val>
                                        </p:tav>
                                      </p:tavLst>
                                    </p:anim>
                                    <p:anim calcmode="lin" valueType="num">
                                      <p:cBhvr>
                                        <p:cTn id="20" dur="1000" fill="hold"/>
                                        <p:tgtEl>
                                          <p:spTgt spid="4"/>
                                        </p:tgtEl>
                                        <p:attrNameLst>
                                          <p:attrName>style.rotation</p:attrName>
                                        </p:attrNameLst>
                                      </p:cBhvr>
                                      <p:tavLst>
                                        <p:tav tm="0">
                                          <p:val>
                                            <p:fltVal val="90"/>
                                          </p:val>
                                        </p:tav>
                                        <p:tav tm="100000">
                                          <p:val>
                                            <p:fltVal val="0"/>
                                          </p:val>
                                        </p:tav>
                                      </p:tavLst>
                                    </p:anim>
                                    <p:animEffect transition="in" filter="fade">
                                      <p:cBhvr>
                                        <p:cTn id="2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120680"/>
          </a:xfrm>
        </p:spPr>
        <p:txBody>
          <a:bodyPr>
            <a:normAutofit fontScale="77500" lnSpcReduction="20000"/>
          </a:bodyPr>
          <a:lstStyle/>
          <a:p>
            <a:pPr marL="0" indent="0" algn="ctr">
              <a:buNone/>
            </a:pPr>
            <a:r>
              <a:rPr lang="es-CO" dirty="0" smtClean="0"/>
              <a:t>Nota: Esta </a:t>
            </a:r>
            <a:r>
              <a:rPr lang="es-CO" dirty="0"/>
              <a:t>frase </a:t>
            </a:r>
            <a:r>
              <a:rPr lang="es-CO" dirty="0" smtClean="0"/>
              <a:t>«</a:t>
            </a:r>
            <a:r>
              <a:rPr lang="es-CO" dirty="0" smtClean="0">
                <a:latin typeface="Agency FB" pitchFamily="34" charset="0"/>
              </a:rPr>
              <a:t>Amarás </a:t>
            </a:r>
            <a:r>
              <a:rPr lang="es-CO" dirty="0">
                <a:latin typeface="Agency FB" pitchFamily="34" charset="0"/>
              </a:rPr>
              <a:t>a tu prójimo, y aborrecerás a tu </a:t>
            </a:r>
            <a:r>
              <a:rPr lang="es-CO" dirty="0" smtClean="0">
                <a:latin typeface="Agency FB" pitchFamily="34" charset="0"/>
              </a:rPr>
              <a:t>enemigo</a:t>
            </a:r>
            <a:r>
              <a:rPr lang="es-CO" dirty="0" smtClean="0"/>
              <a:t>» no </a:t>
            </a:r>
            <a:r>
              <a:rPr lang="es-CO" dirty="0"/>
              <a:t>aparece en </a:t>
            </a:r>
            <a:r>
              <a:rPr lang="es-CO" dirty="0">
                <a:solidFill>
                  <a:srgbClr val="FF0000"/>
                </a:solidFill>
              </a:rPr>
              <a:t>Lev 19:18</a:t>
            </a:r>
            <a:r>
              <a:rPr lang="es-CO" dirty="0"/>
              <a:t>, </a:t>
            </a:r>
            <a:r>
              <a:rPr lang="es-CO" dirty="0" smtClean="0"/>
              <a:t>que es el texto citado por Jesús,  </a:t>
            </a:r>
            <a:r>
              <a:rPr lang="es-CO" dirty="0"/>
              <a:t>sin duda era un proverbio popular.  </a:t>
            </a:r>
            <a:r>
              <a:rPr lang="es-CO" dirty="0" smtClean="0"/>
              <a:t>El texto Bíblico </a:t>
            </a:r>
            <a:r>
              <a:rPr lang="es-CO" dirty="0"/>
              <a:t>dice: </a:t>
            </a:r>
            <a:r>
              <a:rPr lang="es-CO" dirty="0" smtClean="0"/>
              <a:t>«</a:t>
            </a:r>
            <a:r>
              <a:rPr lang="es-CO" dirty="0" smtClean="0">
                <a:latin typeface="Agency FB" pitchFamily="34" charset="0"/>
              </a:rPr>
              <a:t>No </a:t>
            </a:r>
            <a:r>
              <a:rPr lang="es-CO" dirty="0">
                <a:latin typeface="Agency FB" pitchFamily="34" charset="0"/>
              </a:rPr>
              <a:t>te vengarás, ni guardarás rencor a los hijos de tu pueblo, sino amarás a tu prójimo como a ti mismo. Yo </a:t>
            </a:r>
            <a:r>
              <a:rPr lang="es-CO" dirty="0" smtClean="0">
                <a:latin typeface="Agency FB" pitchFamily="34" charset="0"/>
              </a:rPr>
              <a:t>Jehová</a:t>
            </a:r>
            <a:r>
              <a:rPr lang="es-CO" dirty="0" smtClean="0"/>
              <a:t>». </a:t>
            </a:r>
          </a:p>
          <a:p>
            <a:pPr marL="0" indent="0" algn="ctr">
              <a:buNone/>
            </a:pPr>
            <a:r>
              <a:rPr lang="es-CO" b="1" u="sng" dirty="0" smtClean="0"/>
              <a:t>C.B.A</a:t>
            </a:r>
            <a:r>
              <a:rPr lang="es-CO" dirty="0" smtClean="0"/>
              <a:t>. dice: «Odiar </a:t>
            </a:r>
            <a:r>
              <a:rPr lang="es-CO" dirty="0"/>
              <a:t>a otros o menospreciarlos es un producto natural del orgullo.  Considerándose como hijos de Abrahán </a:t>
            </a:r>
            <a:r>
              <a:rPr lang="es-CO" dirty="0">
                <a:solidFill>
                  <a:srgbClr val="FF0000"/>
                </a:solidFill>
              </a:rPr>
              <a:t>(</a:t>
            </a:r>
            <a:r>
              <a:rPr lang="es-CO" dirty="0" smtClean="0">
                <a:solidFill>
                  <a:srgbClr val="FF0000"/>
                </a:solidFill>
              </a:rPr>
              <a:t>Juan </a:t>
            </a:r>
            <a:r>
              <a:rPr lang="es-CO" dirty="0">
                <a:solidFill>
                  <a:srgbClr val="FF0000"/>
                </a:solidFill>
              </a:rPr>
              <a:t>8:33; </a:t>
            </a:r>
            <a:r>
              <a:rPr lang="es-CO" dirty="0" smtClean="0">
                <a:solidFill>
                  <a:srgbClr val="FF0000"/>
                </a:solidFill>
              </a:rPr>
              <a:t>Mat </a:t>
            </a:r>
            <a:r>
              <a:rPr lang="es-CO" dirty="0">
                <a:solidFill>
                  <a:srgbClr val="FF0000"/>
                </a:solidFill>
              </a:rPr>
              <a:t>3:9), </a:t>
            </a:r>
            <a:r>
              <a:rPr lang="es-CO" dirty="0"/>
              <a:t>superiores a otros, los judíos despreciaban a los gentiles, Es como si Jesús les hubiera dicho que si la ley mandaba amar a los prójimos, él ordenaba amar también a los enemigos </a:t>
            </a:r>
            <a:r>
              <a:rPr lang="es-CO" dirty="0">
                <a:solidFill>
                  <a:srgbClr val="FF0000"/>
                </a:solidFill>
              </a:rPr>
              <a:t>(Mat 5:44</a:t>
            </a:r>
            <a:r>
              <a:rPr lang="es-CO" dirty="0"/>
              <a:t>).  Luego Cristo prosigue explicando por qué se debe amar a los enemigos: porque Dios así lo hace (Mat 5:45-48) y porque somos hijos de </a:t>
            </a:r>
            <a:r>
              <a:rPr lang="es-CO" dirty="0" smtClean="0"/>
              <a:t>Dios». </a:t>
            </a:r>
          </a:p>
          <a:p>
            <a:pPr marL="0" indent="0" algn="ctr">
              <a:buNone/>
            </a:pPr>
            <a:r>
              <a:rPr lang="es-CO" dirty="0" smtClean="0"/>
              <a:t>Lea </a:t>
            </a:r>
            <a:r>
              <a:rPr lang="es-CO" dirty="0" smtClean="0">
                <a:solidFill>
                  <a:srgbClr val="FF0000"/>
                </a:solidFill>
              </a:rPr>
              <a:t>(Mat </a:t>
            </a:r>
            <a:r>
              <a:rPr lang="es-CO" dirty="0">
                <a:solidFill>
                  <a:srgbClr val="FF0000"/>
                </a:solidFill>
              </a:rPr>
              <a:t>5:45; </a:t>
            </a:r>
            <a:r>
              <a:rPr lang="es-CO" dirty="0" smtClean="0">
                <a:solidFill>
                  <a:srgbClr val="FF0000"/>
                </a:solidFill>
              </a:rPr>
              <a:t>1Juan </a:t>
            </a:r>
            <a:r>
              <a:rPr lang="es-CO" dirty="0">
                <a:solidFill>
                  <a:srgbClr val="FF0000"/>
                </a:solidFill>
              </a:rPr>
              <a:t>3:1-2</a:t>
            </a:r>
            <a:r>
              <a:rPr lang="es-CO" dirty="0" smtClean="0">
                <a:solidFill>
                  <a:srgbClr val="FF0000"/>
                </a:solidFill>
              </a:rPr>
              <a:t>).</a:t>
            </a:r>
          </a:p>
          <a:p>
            <a:pPr marL="0" indent="0" algn="ctr">
              <a:buNone/>
            </a:pPr>
            <a:r>
              <a:rPr lang="es-CO" dirty="0" smtClean="0"/>
              <a:t>Si esto fuese así, «Mas yo os digo» Jesús estaría aboliendo lo dicho por Él en el A. T. cosa que Él dijo que no había venido a hacer. Lea </a:t>
            </a:r>
            <a:r>
              <a:rPr lang="es-CO" u="sng" dirty="0" smtClean="0">
                <a:solidFill>
                  <a:srgbClr val="FF0000"/>
                </a:solidFill>
              </a:rPr>
              <a:t>Mat.5:17-18).</a:t>
            </a:r>
            <a:endParaRPr lang="es-CO" u="sng" dirty="0">
              <a:solidFill>
                <a:srgbClr val="FF0000"/>
              </a:solidFill>
            </a:endParaRPr>
          </a:p>
        </p:txBody>
      </p:sp>
    </p:spTree>
    <p:extLst>
      <p:ext uri="{BB962C8B-B14F-4D97-AF65-F5344CB8AC3E}">
        <p14:creationId xmlns:p14="http://schemas.microsoft.com/office/powerpoint/2010/main" val="18015665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63784" y="332656"/>
            <a:ext cx="8712968" cy="1239665"/>
          </a:xfrm>
        </p:spPr>
        <p:txBody>
          <a:bodyPr>
            <a:normAutofit fontScale="90000"/>
          </a:bodyPr>
          <a:lstStyle/>
          <a:p>
            <a:r>
              <a:rPr lang="es-CO" dirty="0" smtClean="0"/>
              <a:t/>
            </a:r>
            <a:br>
              <a:rPr lang="es-CO" dirty="0" smtClean="0"/>
            </a:br>
            <a:r>
              <a:rPr lang="es-CO" sz="6000" b="1" i="1" dirty="0" smtClean="0"/>
              <a:t>4</a:t>
            </a:r>
            <a:r>
              <a:rPr lang="es-CO" dirty="0" smtClean="0"/>
              <a:t>. </a:t>
            </a:r>
            <a:r>
              <a:rPr lang="es-CO" b="1" i="1" dirty="0" smtClean="0">
                <a:solidFill>
                  <a:srgbClr val="FF0000"/>
                </a:solidFill>
                <a:latin typeface="Agency FB" pitchFamily="34" charset="0"/>
              </a:rPr>
              <a:t>Debo </a:t>
            </a:r>
            <a:r>
              <a:rPr lang="es-CO" b="1" i="1" dirty="0">
                <a:solidFill>
                  <a:srgbClr val="FF0000"/>
                </a:solidFill>
                <a:latin typeface="Agency FB" pitchFamily="34" charset="0"/>
              </a:rPr>
              <a:t>confiar en Dios, Quien hará lo que yo no puedo hacer.</a:t>
            </a:r>
            <a:br>
              <a:rPr lang="es-CO" b="1" i="1" dirty="0">
                <a:solidFill>
                  <a:srgbClr val="FF0000"/>
                </a:solidFill>
                <a:latin typeface="Agency FB" pitchFamily="34" charset="0"/>
              </a:rPr>
            </a:b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2204865"/>
            <a:ext cx="5194920" cy="2448272"/>
          </a:xfrm>
        </p:spPr>
        <p:txBody>
          <a:bodyPr>
            <a:normAutofit lnSpcReduction="10000"/>
          </a:bodyPr>
          <a:lstStyle/>
          <a:p>
            <a:pPr marL="0" indent="0">
              <a:buNone/>
            </a:pPr>
            <a:r>
              <a:rPr lang="es-CO" dirty="0" smtClean="0"/>
              <a:t>Pablo </a:t>
            </a:r>
            <a:r>
              <a:rPr lang="es-CO" dirty="0"/>
              <a:t>dijo en Romanos </a:t>
            </a:r>
            <a:r>
              <a:rPr lang="es-CO" dirty="0" smtClean="0"/>
              <a:t>7:15-25,  </a:t>
            </a:r>
            <a:r>
              <a:rPr lang="es-CO" dirty="0"/>
              <a:t>que él podía “querer” o escoger el bien, pero que no podía hacerlo en sus propias fuerzas.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348880"/>
            <a:ext cx="2736304" cy="254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47466" y="5127377"/>
            <a:ext cx="6264696" cy="1384995"/>
          </a:xfrm>
          <a:prstGeom prst="rect">
            <a:avLst/>
          </a:prstGeom>
        </p:spPr>
        <p:txBody>
          <a:bodyPr wrap="square">
            <a:spAutoFit/>
          </a:bodyPr>
          <a:lstStyle/>
          <a:p>
            <a:r>
              <a:rPr lang="es-CO" sz="2800" dirty="0"/>
              <a:t>Él aprendió que tenía que depender del Espíritu Santo obrando en él, para lograr hacer el bien.</a:t>
            </a:r>
          </a:p>
        </p:txBody>
      </p:sp>
    </p:spTree>
    <p:extLst>
      <p:ext uri="{BB962C8B-B14F-4D97-AF65-F5344CB8AC3E}">
        <p14:creationId xmlns:p14="http://schemas.microsoft.com/office/powerpoint/2010/main" val="31119870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500" fill="hold"/>
                                        <p:tgtEl>
                                          <p:spTgt spid="2050"/>
                                        </p:tgtEl>
                                        <p:attrNameLst>
                                          <p:attrName>ppt_w</p:attrName>
                                        </p:attrNameLst>
                                      </p:cBhvr>
                                      <p:tavLst>
                                        <p:tav tm="0">
                                          <p:val>
                                            <p:fltVal val="0"/>
                                          </p:val>
                                        </p:tav>
                                        <p:tav tm="100000">
                                          <p:val>
                                            <p:strVal val="#ppt_w"/>
                                          </p:val>
                                        </p:tav>
                                      </p:tavLst>
                                    </p:anim>
                                    <p:anim calcmode="lin" valueType="num">
                                      <p:cBhvr>
                                        <p:cTn id="13" dur="500" fill="hold"/>
                                        <p:tgtEl>
                                          <p:spTgt spid="2050"/>
                                        </p:tgtEl>
                                        <p:attrNameLst>
                                          <p:attrName>ppt_h</p:attrName>
                                        </p:attrNameLst>
                                      </p:cBhvr>
                                      <p:tavLst>
                                        <p:tav tm="0">
                                          <p:val>
                                            <p:fltVal val="0"/>
                                          </p:val>
                                        </p:tav>
                                        <p:tav tm="100000">
                                          <p:val>
                                            <p:strVal val="#ppt_h"/>
                                          </p:val>
                                        </p:tav>
                                      </p:tavLst>
                                    </p:anim>
                                    <p:animEffect transition="in" filter="fade">
                                      <p:cBhvr>
                                        <p:cTn id="14" dur="500"/>
                                        <p:tgtEl>
                                          <p:spTgt spid="20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5"/>
            <a:ext cx="5338936" cy="3528392"/>
          </a:xfrm>
          <a:blipFill>
            <a:blip r:embed="rId2"/>
            <a:tile tx="0" ty="0" sx="100000" sy="100000" flip="none" algn="tl"/>
          </a:blipFill>
        </p:spPr>
        <p:txBody>
          <a:bodyPr>
            <a:normAutofit fontScale="92500" lnSpcReduction="10000"/>
          </a:bodyPr>
          <a:lstStyle/>
          <a:p>
            <a:pPr marL="0" indent="0" algn="ctr">
              <a:buNone/>
            </a:pPr>
            <a:r>
              <a:rPr lang="es-CO" dirty="0"/>
              <a:t>Así es con nosotros también. Yo puedo escoger amar a alguien a quien no amo, pero veré que, por mí mismo, no puedo hacerlo. Debo depender del Espíritu Santo dentro de mí, para que me ayude a amarlo. Él lo hará, pero yo debo tomar la decisión. </a:t>
            </a:r>
          </a:p>
          <a:p>
            <a:endParaRPr lang="es-CO"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6436" y="582010"/>
            <a:ext cx="2857500" cy="3063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509120"/>
            <a:ext cx="6912768" cy="1384995"/>
          </a:xfrm>
          <a:prstGeom prst="rect">
            <a:avLst/>
          </a:prstGeom>
          <a:blipFill>
            <a:blip r:embed="rId2"/>
            <a:tile tx="0" ty="0" sx="100000" sy="100000" flip="none" algn="tl"/>
          </a:blipFill>
        </p:spPr>
        <p:txBody>
          <a:bodyPr wrap="square">
            <a:spAutoFit/>
          </a:bodyPr>
          <a:lstStyle/>
          <a:p>
            <a:pPr algn="ctr"/>
            <a:r>
              <a:rPr lang="es-CO" sz="2800" dirty="0"/>
              <a:t>Debo decirle a Dios: “</a:t>
            </a:r>
            <a:r>
              <a:rPr lang="es-CO" sz="2800" dirty="0">
                <a:latin typeface="Agency FB" pitchFamily="34" charset="0"/>
              </a:rPr>
              <a:t>Señor, yo elijo amar a aquella persona. Por mí mismo no puedo hacerlo, pero estoy confiando en </a:t>
            </a:r>
            <a:r>
              <a:rPr lang="es-CO" sz="2800" dirty="0" smtClean="0">
                <a:latin typeface="Agency FB" pitchFamily="34" charset="0"/>
              </a:rPr>
              <a:t>ti, </a:t>
            </a:r>
            <a:r>
              <a:rPr lang="es-CO" sz="2800" dirty="0">
                <a:latin typeface="Agency FB" pitchFamily="34" charset="0"/>
              </a:rPr>
              <a:t>que me ayudarás</a:t>
            </a:r>
            <a:r>
              <a:rPr lang="es-CO" sz="2800" dirty="0"/>
              <a:t>”.</a:t>
            </a:r>
          </a:p>
        </p:txBody>
      </p:sp>
    </p:spTree>
    <p:extLst>
      <p:ext uri="{BB962C8B-B14F-4D97-AF65-F5344CB8AC3E}">
        <p14:creationId xmlns:p14="http://schemas.microsoft.com/office/powerpoint/2010/main" val="2699689195"/>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764704"/>
            <a:ext cx="8229600" cy="2160240"/>
          </a:xfrm>
          <a:blipFill>
            <a:blip r:embed="rId2"/>
            <a:tile tx="0" ty="0" sx="100000" sy="100000" flip="none" algn="tl"/>
          </a:blipFill>
        </p:spPr>
        <p:txBody>
          <a:bodyPr>
            <a:normAutofit/>
          </a:bodyPr>
          <a:lstStyle/>
          <a:p>
            <a:pPr marL="0" indent="0" algn="ctr">
              <a:buNone/>
            </a:pPr>
            <a:r>
              <a:rPr lang="es-CO" dirty="0"/>
              <a:t>Dios siempre está listo para ayudarnos a llevar a cabo una decisión que esté de acuerdo con Su Palabra. Pero nosotros debemos escoger hacer esa decisión. </a:t>
            </a:r>
          </a:p>
        </p:txBody>
      </p:sp>
      <p:sp>
        <p:nvSpPr>
          <p:cNvPr id="4" name="3 Rectángulo"/>
          <p:cNvSpPr/>
          <p:nvPr/>
        </p:nvSpPr>
        <p:spPr>
          <a:xfrm>
            <a:off x="3259520" y="3144613"/>
            <a:ext cx="2896656" cy="3416320"/>
          </a:xfrm>
          <a:prstGeom prst="rect">
            <a:avLst/>
          </a:prstGeom>
        </p:spPr>
        <p:txBody>
          <a:bodyPr wrap="square">
            <a:spAutoFit/>
          </a:bodyPr>
          <a:lstStyle/>
          <a:p>
            <a:pPr algn="ctr"/>
            <a:r>
              <a:rPr lang="es-CO" sz="3600" dirty="0"/>
              <a:t>La Biblia </a:t>
            </a:r>
            <a:r>
              <a:rPr lang="es-CO" sz="3600" dirty="0" smtClean="0"/>
              <a:t>dice: Determinarás </a:t>
            </a:r>
            <a:r>
              <a:rPr lang="es-CO" sz="3600" dirty="0"/>
              <a:t>asimismo una cosa, y te será firme. . </a:t>
            </a:r>
            <a:endParaRPr lang="es-CO" sz="3600" u="sng" dirty="0" smtClean="0"/>
          </a:p>
          <a:p>
            <a:pPr algn="ctr"/>
            <a:r>
              <a:rPr lang="es-CO" sz="3600" u="sng" dirty="0" smtClean="0"/>
              <a:t>  </a:t>
            </a:r>
            <a:r>
              <a:rPr lang="es-CO" sz="3600" u="sng" dirty="0"/>
              <a:t>(Job 22:28).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501008"/>
            <a:ext cx="2524125"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3501008"/>
            <a:ext cx="279197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3938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027"/>
                                        </p:tgtEl>
                                        <p:attrNameLst>
                                          <p:attrName>style.visibility</p:attrName>
                                        </p:attrNameLst>
                                      </p:cBhvr>
                                      <p:to>
                                        <p:strVal val="visible"/>
                                      </p:to>
                                    </p:set>
                                    <p:animEffect transition="in" filter="wipe(down)">
                                      <p:cBhvr>
                                        <p:cTn id="39" dur="580">
                                          <p:stCondLst>
                                            <p:cond delay="0"/>
                                          </p:stCondLst>
                                        </p:cTn>
                                        <p:tgtEl>
                                          <p:spTgt spid="1027"/>
                                        </p:tgtEl>
                                      </p:cBhvr>
                                    </p:animEffect>
                                    <p:anim calcmode="lin" valueType="num">
                                      <p:cBhvr>
                                        <p:cTn id="40"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45" dur="26">
                                          <p:stCondLst>
                                            <p:cond delay="650"/>
                                          </p:stCondLst>
                                        </p:cTn>
                                        <p:tgtEl>
                                          <p:spTgt spid="1027"/>
                                        </p:tgtEl>
                                      </p:cBhvr>
                                      <p:to x="100000" y="60000"/>
                                    </p:animScale>
                                    <p:animScale>
                                      <p:cBhvr>
                                        <p:cTn id="46" dur="166" decel="50000">
                                          <p:stCondLst>
                                            <p:cond delay="676"/>
                                          </p:stCondLst>
                                        </p:cTn>
                                        <p:tgtEl>
                                          <p:spTgt spid="1027"/>
                                        </p:tgtEl>
                                      </p:cBhvr>
                                      <p:to x="100000" y="100000"/>
                                    </p:animScale>
                                    <p:animScale>
                                      <p:cBhvr>
                                        <p:cTn id="47" dur="26">
                                          <p:stCondLst>
                                            <p:cond delay="1312"/>
                                          </p:stCondLst>
                                        </p:cTn>
                                        <p:tgtEl>
                                          <p:spTgt spid="1027"/>
                                        </p:tgtEl>
                                      </p:cBhvr>
                                      <p:to x="100000" y="80000"/>
                                    </p:animScale>
                                    <p:animScale>
                                      <p:cBhvr>
                                        <p:cTn id="48" dur="166" decel="50000">
                                          <p:stCondLst>
                                            <p:cond delay="1338"/>
                                          </p:stCondLst>
                                        </p:cTn>
                                        <p:tgtEl>
                                          <p:spTgt spid="1027"/>
                                        </p:tgtEl>
                                      </p:cBhvr>
                                      <p:to x="100000" y="100000"/>
                                    </p:animScale>
                                    <p:animScale>
                                      <p:cBhvr>
                                        <p:cTn id="49" dur="26">
                                          <p:stCondLst>
                                            <p:cond delay="1642"/>
                                          </p:stCondLst>
                                        </p:cTn>
                                        <p:tgtEl>
                                          <p:spTgt spid="1027"/>
                                        </p:tgtEl>
                                      </p:cBhvr>
                                      <p:to x="100000" y="90000"/>
                                    </p:animScale>
                                    <p:animScale>
                                      <p:cBhvr>
                                        <p:cTn id="50" dur="166" decel="50000">
                                          <p:stCondLst>
                                            <p:cond delay="1668"/>
                                          </p:stCondLst>
                                        </p:cTn>
                                        <p:tgtEl>
                                          <p:spTgt spid="1027"/>
                                        </p:tgtEl>
                                      </p:cBhvr>
                                      <p:to x="100000" y="100000"/>
                                    </p:animScale>
                                    <p:animScale>
                                      <p:cBhvr>
                                        <p:cTn id="51" dur="26">
                                          <p:stCondLst>
                                            <p:cond delay="1808"/>
                                          </p:stCondLst>
                                        </p:cTn>
                                        <p:tgtEl>
                                          <p:spTgt spid="1027"/>
                                        </p:tgtEl>
                                      </p:cBhvr>
                                      <p:to x="100000" y="95000"/>
                                    </p:animScale>
                                    <p:animScale>
                                      <p:cBhvr>
                                        <p:cTn id="52" dur="166" decel="50000">
                                          <p:stCondLst>
                                            <p:cond delay="1834"/>
                                          </p:stCondLst>
                                        </p:cTn>
                                        <p:tgtEl>
                                          <p:spTgt spid="10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a:t/>
            </a:r>
            <a:br>
              <a:rPr lang="es-CO" dirty="0"/>
            </a:br>
            <a:r>
              <a:rPr lang="es-CO" sz="5300" b="1" i="1" dirty="0" smtClean="0"/>
              <a:t>5</a:t>
            </a:r>
            <a:r>
              <a:rPr lang="es-CO" sz="3600" dirty="0"/>
              <a:t>. </a:t>
            </a:r>
            <a:r>
              <a:rPr lang="es-CO" sz="3600" b="1" dirty="0" smtClean="0">
                <a:solidFill>
                  <a:srgbClr val="FF0000"/>
                </a:solidFill>
                <a:latin typeface="Agency FB" pitchFamily="34" charset="0"/>
              </a:rPr>
              <a:t>Debo </a:t>
            </a:r>
            <a:r>
              <a:rPr lang="es-CO" sz="3600" b="1" dirty="0">
                <a:solidFill>
                  <a:srgbClr val="FF0000"/>
                </a:solidFill>
                <a:latin typeface="Agency FB" pitchFamily="34" charset="0"/>
              </a:rPr>
              <a:t>orar por aquella persona hasta que Dios obre en mi corazón para amarla.</a:t>
            </a:r>
            <a:br>
              <a:rPr lang="es-CO" sz="3600" b="1" dirty="0">
                <a:solidFill>
                  <a:srgbClr val="FF0000"/>
                </a:solidFill>
                <a:latin typeface="Agency FB" pitchFamily="34" charset="0"/>
              </a:rPr>
            </a:br>
            <a:r>
              <a:rPr lang="es-CO" dirty="0"/>
              <a:t> </a:t>
            </a:r>
            <a:br>
              <a:rPr lang="es-CO" dirty="0"/>
            </a:br>
            <a:endParaRPr lang="es-CO" dirty="0"/>
          </a:p>
        </p:txBody>
      </p:sp>
      <p:sp>
        <p:nvSpPr>
          <p:cNvPr id="3" name="2 Marcador de contenido"/>
          <p:cNvSpPr>
            <a:spLocks noGrp="1"/>
          </p:cNvSpPr>
          <p:nvPr>
            <p:ph idx="1"/>
          </p:nvPr>
        </p:nvSpPr>
        <p:spPr>
          <a:xfrm>
            <a:off x="457200" y="1600201"/>
            <a:ext cx="8229600" cy="1612776"/>
          </a:xfrm>
          <a:blipFill>
            <a:blip r:embed="rId2"/>
            <a:tile tx="0" ty="0" sx="100000" sy="100000" flip="none" algn="tl"/>
          </a:blipFill>
        </p:spPr>
        <p:txBody>
          <a:bodyPr>
            <a:normAutofit/>
          </a:bodyPr>
          <a:lstStyle/>
          <a:p>
            <a:pPr marL="0" indent="0" algn="ctr">
              <a:buNone/>
            </a:pPr>
            <a:r>
              <a:rPr lang="es-CO" dirty="0" smtClean="0"/>
              <a:t>A </a:t>
            </a:r>
            <a:r>
              <a:rPr lang="es-CO" dirty="0"/>
              <a:t>veces, aún después de haberle pedido a Dios que intervenga, nada parece suceder. </a:t>
            </a:r>
            <a:r>
              <a:rPr lang="es-CO" dirty="0" smtClean="0"/>
              <a:t>¿</a:t>
            </a:r>
            <a:r>
              <a:rPr lang="es-CO" dirty="0"/>
              <a:t>Qué hago en ese caso? </a:t>
            </a:r>
            <a:endParaRPr lang="es-CO" dirty="0" smtClean="0"/>
          </a:p>
        </p:txBody>
      </p:sp>
      <p:sp>
        <p:nvSpPr>
          <p:cNvPr id="4" name="3 Rectángulo"/>
          <p:cNvSpPr/>
          <p:nvPr/>
        </p:nvSpPr>
        <p:spPr>
          <a:xfrm>
            <a:off x="216222" y="3501008"/>
            <a:ext cx="6227986" cy="3108543"/>
          </a:xfrm>
          <a:prstGeom prst="rect">
            <a:avLst/>
          </a:prstGeom>
          <a:blipFill>
            <a:blip r:embed="rId3"/>
            <a:tile tx="0" ty="0" sx="100000" sy="100000" flip="none" algn="tl"/>
          </a:blipFill>
        </p:spPr>
        <p:txBody>
          <a:bodyPr wrap="square">
            <a:spAutoFit/>
          </a:bodyPr>
          <a:lstStyle/>
          <a:p>
            <a:r>
              <a:rPr lang="es-CO" sz="2800" dirty="0" smtClean="0"/>
              <a:t>Desde el principio comencé a orar </a:t>
            </a:r>
            <a:r>
              <a:rPr lang="es-CO" sz="2800" dirty="0"/>
              <a:t>por aquella persona. Pido que Dios la bendiga y la ayude. </a:t>
            </a:r>
            <a:endParaRPr lang="es-CO" sz="2800" dirty="0" smtClean="0"/>
          </a:p>
          <a:p>
            <a:r>
              <a:rPr lang="es-CO" sz="2800" dirty="0" smtClean="0"/>
              <a:t>Muchas </a:t>
            </a:r>
            <a:r>
              <a:rPr lang="es-CO" sz="2800" dirty="0"/>
              <a:t>veces mientras oro fervorosa y sinceramente por la bendición de Dios sobre la otra persona, </a:t>
            </a:r>
            <a:r>
              <a:rPr lang="es-CO" sz="2800" dirty="0" smtClean="0"/>
              <a:t>siento que Dios </a:t>
            </a:r>
            <a:r>
              <a:rPr lang="es-CO" sz="2800" dirty="0"/>
              <a:t>obra en mi corazón para cambiarme a mí</a:t>
            </a:r>
            <a:r>
              <a:rPr lang="es-CO" sz="2800" dirty="0" smtClean="0"/>
              <a:t>.</a:t>
            </a:r>
            <a:endParaRPr lang="es-CO" sz="2800"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3645024"/>
            <a:ext cx="2387724" cy="311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59729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050"/>
                                        </p:tgtEl>
                                        <p:attrNameLst>
                                          <p:attrName>style.visibility</p:attrName>
                                        </p:attrNameLst>
                                      </p:cBhvr>
                                      <p:to>
                                        <p:strVal val="visible"/>
                                      </p:to>
                                    </p:set>
                                    <p:animEffect transition="in" filter="wipe(down)">
                                      <p:cBhvr>
                                        <p:cTn id="39" dur="580">
                                          <p:stCondLst>
                                            <p:cond delay="0"/>
                                          </p:stCondLst>
                                        </p:cTn>
                                        <p:tgtEl>
                                          <p:spTgt spid="2050"/>
                                        </p:tgtEl>
                                      </p:cBhvr>
                                    </p:animEffect>
                                    <p:anim calcmode="lin" valueType="num">
                                      <p:cBhvr>
                                        <p:cTn id="40"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45" dur="26">
                                          <p:stCondLst>
                                            <p:cond delay="650"/>
                                          </p:stCondLst>
                                        </p:cTn>
                                        <p:tgtEl>
                                          <p:spTgt spid="2050"/>
                                        </p:tgtEl>
                                      </p:cBhvr>
                                      <p:to x="100000" y="60000"/>
                                    </p:animScale>
                                    <p:animScale>
                                      <p:cBhvr>
                                        <p:cTn id="46" dur="166" decel="50000">
                                          <p:stCondLst>
                                            <p:cond delay="676"/>
                                          </p:stCondLst>
                                        </p:cTn>
                                        <p:tgtEl>
                                          <p:spTgt spid="2050"/>
                                        </p:tgtEl>
                                      </p:cBhvr>
                                      <p:to x="100000" y="100000"/>
                                    </p:animScale>
                                    <p:animScale>
                                      <p:cBhvr>
                                        <p:cTn id="47" dur="26">
                                          <p:stCondLst>
                                            <p:cond delay="1312"/>
                                          </p:stCondLst>
                                        </p:cTn>
                                        <p:tgtEl>
                                          <p:spTgt spid="2050"/>
                                        </p:tgtEl>
                                      </p:cBhvr>
                                      <p:to x="100000" y="80000"/>
                                    </p:animScale>
                                    <p:animScale>
                                      <p:cBhvr>
                                        <p:cTn id="48" dur="166" decel="50000">
                                          <p:stCondLst>
                                            <p:cond delay="1338"/>
                                          </p:stCondLst>
                                        </p:cTn>
                                        <p:tgtEl>
                                          <p:spTgt spid="2050"/>
                                        </p:tgtEl>
                                      </p:cBhvr>
                                      <p:to x="100000" y="100000"/>
                                    </p:animScale>
                                    <p:animScale>
                                      <p:cBhvr>
                                        <p:cTn id="49" dur="26">
                                          <p:stCondLst>
                                            <p:cond delay="1642"/>
                                          </p:stCondLst>
                                        </p:cTn>
                                        <p:tgtEl>
                                          <p:spTgt spid="2050"/>
                                        </p:tgtEl>
                                      </p:cBhvr>
                                      <p:to x="100000" y="90000"/>
                                    </p:animScale>
                                    <p:animScale>
                                      <p:cBhvr>
                                        <p:cTn id="50" dur="166" decel="50000">
                                          <p:stCondLst>
                                            <p:cond delay="1668"/>
                                          </p:stCondLst>
                                        </p:cTn>
                                        <p:tgtEl>
                                          <p:spTgt spid="2050"/>
                                        </p:tgtEl>
                                      </p:cBhvr>
                                      <p:to x="100000" y="100000"/>
                                    </p:animScale>
                                    <p:animScale>
                                      <p:cBhvr>
                                        <p:cTn id="51" dur="26">
                                          <p:stCondLst>
                                            <p:cond delay="1808"/>
                                          </p:stCondLst>
                                        </p:cTn>
                                        <p:tgtEl>
                                          <p:spTgt spid="2050"/>
                                        </p:tgtEl>
                                      </p:cBhvr>
                                      <p:to x="100000" y="95000"/>
                                    </p:animScale>
                                    <p:animScale>
                                      <p:cBhvr>
                                        <p:cTn id="52"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6000" b="1" i="1" dirty="0"/>
              <a:t>6</a:t>
            </a:r>
            <a:r>
              <a:rPr lang="es-CO" dirty="0"/>
              <a:t>. </a:t>
            </a:r>
            <a:r>
              <a:rPr lang="es-CO" sz="4000" b="1" dirty="0" smtClean="0">
                <a:solidFill>
                  <a:srgbClr val="FF0000"/>
                </a:solidFill>
                <a:latin typeface="Agency FB" pitchFamily="34" charset="0"/>
              </a:rPr>
              <a:t>Debo </a:t>
            </a:r>
            <a:r>
              <a:rPr lang="es-CO" sz="4000" b="1" dirty="0">
                <a:solidFill>
                  <a:srgbClr val="FF0000"/>
                </a:solidFill>
                <a:latin typeface="Agency FB" pitchFamily="34" charset="0"/>
              </a:rPr>
              <a:t>buscar sinceramente cambiar mi actitud hacia esa persona</a:t>
            </a:r>
            <a:r>
              <a:rPr lang="es-CO" dirty="0"/>
              <a:t>.</a:t>
            </a:r>
          </a:p>
        </p:txBody>
      </p:sp>
      <p:sp>
        <p:nvSpPr>
          <p:cNvPr id="3" name="2 Marcador de contenido"/>
          <p:cNvSpPr>
            <a:spLocks noGrp="1"/>
          </p:cNvSpPr>
          <p:nvPr>
            <p:ph idx="1"/>
          </p:nvPr>
        </p:nvSpPr>
        <p:spPr>
          <a:xfrm>
            <a:off x="539552" y="1916832"/>
            <a:ext cx="5626968" cy="3052935"/>
          </a:xfrm>
        </p:spPr>
        <p:txBody>
          <a:bodyPr>
            <a:normAutofit fontScale="85000" lnSpcReduction="20000"/>
          </a:bodyPr>
          <a:lstStyle/>
          <a:p>
            <a:pPr marL="0" indent="0">
              <a:buNone/>
            </a:pPr>
            <a:r>
              <a:rPr lang="es-CO" dirty="0" smtClean="0"/>
              <a:t>Criticar </a:t>
            </a:r>
            <a:r>
              <a:rPr lang="es-CO" dirty="0"/>
              <a:t>a otro creyente, o no amarle porque no es semejante a mí, es desconocer el maravilloso plan de Dios. ¡Dios quiere que seamos diferentes los unos de los otros! Nos hizo a todos diferentes para que cada uno pudiera, de una manera especial, mostrar la gloria de Cristo. </a:t>
            </a:r>
          </a:p>
        </p:txBody>
      </p:sp>
      <p:sp>
        <p:nvSpPr>
          <p:cNvPr id="4" name="3 Rectángulo"/>
          <p:cNvSpPr/>
          <p:nvPr/>
        </p:nvSpPr>
        <p:spPr>
          <a:xfrm>
            <a:off x="1187624" y="4869160"/>
            <a:ext cx="6840760" cy="1569660"/>
          </a:xfrm>
          <a:prstGeom prst="rect">
            <a:avLst/>
          </a:prstGeom>
        </p:spPr>
        <p:txBody>
          <a:bodyPr wrap="square">
            <a:spAutoFit/>
          </a:bodyPr>
          <a:lstStyle/>
          <a:p>
            <a:pPr algn="ctr"/>
            <a:r>
              <a:rPr lang="es-CO" sz="2400" b="1" i="1" dirty="0">
                <a:solidFill>
                  <a:srgbClr val="FF0000"/>
                </a:solidFill>
              </a:rPr>
              <a:t>Al percibir yo el grandioso plan de Dios, apreciaré y estimaré a cada creyente porque él es precioso para Dios y capaz, de una manera única y especial, de manifestar esa gloria.</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0149" y="1916833"/>
            <a:ext cx="2600325" cy="2393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68106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80">
                                          <p:stCondLst>
                                            <p:cond delay="0"/>
                                          </p:stCondLst>
                                        </p:cTn>
                                        <p:tgtEl>
                                          <p:spTgt spid="3074"/>
                                        </p:tgtEl>
                                      </p:cBhvr>
                                    </p:animEffect>
                                    <p:anim calcmode="lin" valueType="num">
                                      <p:cBhvr>
                                        <p:cTn id="2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4"/>
                                        </p:tgtEl>
                                      </p:cBhvr>
                                      <p:to x="100000" y="60000"/>
                                    </p:animScale>
                                    <p:animScale>
                                      <p:cBhvr>
                                        <p:cTn id="30" dur="166" decel="50000">
                                          <p:stCondLst>
                                            <p:cond delay="676"/>
                                          </p:stCondLst>
                                        </p:cTn>
                                        <p:tgtEl>
                                          <p:spTgt spid="3074"/>
                                        </p:tgtEl>
                                      </p:cBhvr>
                                      <p:to x="100000" y="100000"/>
                                    </p:animScale>
                                    <p:animScale>
                                      <p:cBhvr>
                                        <p:cTn id="31" dur="26">
                                          <p:stCondLst>
                                            <p:cond delay="1312"/>
                                          </p:stCondLst>
                                        </p:cTn>
                                        <p:tgtEl>
                                          <p:spTgt spid="3074"/>
                                        </p:tgtEl>
                                      </p:cBhvr>
                                      <p:to x="100000" y="80000"/>
                                    </p:animScale>
                                    <p:animScale>
                                      <p:cBhvr>
                                        <p:cTn id="32" dur="166" decel="50000">
                                          <p:stCondLst>
                                            <p:cond delay="1338"/>
                                          </p:stCondLst>
                                        </p:cTn>
                                        <p:tgtEl>
                                          <p:spTgt spid="3074"/>
                                        </p:tgtEl>
                                      </p:cBhvr>
                                      <p:to x="100000" y="100000"/>
                                    </p:animScale>
                                    <p:animScale>
                                      <p:cBhvr>
                                        <p:cTn id="33" dur="26">
                                          <p:stCondLst>
                                            <p:cond delay="1642"/>
                                          </p:stCondLst>
                                        </p:cTn>
                                        <p:tgtEl>
                                          <p:spTgt spid="3074"/>
                                        </p:tgtEl>
                                      </p:cBhvr>
                                      <p:to x="100000" y="90000"/>
                                    </p:animScale>
                                    <p:animScale>
                                      <p:cBhvr>
                                        <p:cTn id="34" dur="166" decel="50000">
                                          <p:stCondLst>
                                            <p:cond delay="1668"/>
                                          </p:stCondLst>
                                        </p:cTn>
                                        <p:tgtEl>
                                          <p:spTgt spid="3074"/>
                                        </p:tgtEl>
                                      </p:cBhvr>
                                      <p:to x="100000" y="100000"/>
                                    </p:animScale>
                                    <p:animScale>
                                      <p:cBhvr>
                                        <p:cTn id="35" dur="26">
                                          <p:stCondLst>
                                            <p:cond delay="1808"/>
                                          </p:stCondLst>
                                        </p:cTn>
                                        <p:tgtEl>
                                          <p:spTgt spid="3074"/>
                                        </p:tgtEl>
                                      </p:cBhvr>
                                      <p:to x="100000" y="95000"/>
                                    </p:animScale>
                                    <p:animScale>
                                      <p:cBhvr>
                                        <p:cTn id="36" dur="166" decel="50000">
                                          <p:stCondLst>
                                            <p:cond delay="1834"/>
                                          </p:stCondLst>
                                        </p:cTn>
                                        <p:tgtEl>
                                          <p:spTgt spid="3074"/>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horizontal)">
                                      <p:cBhvr>
                                        <p:cTn id="4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sz="6700" b="1" i="1" dirty="0"/>
              <a:t>7</a:t>
            </a:r>
            <a:r>
              <a:rPr lang="es-CO" dirty="0"/>
              <a:t>. </a:t>
            </a:r>
            <a:r>
              <a:rPr lang="es-CO" b="1" dirty="0" smtClean="0">
                <a:solidFill>
                  <a:srgbClr val="FF0000"/>
                </a:solidFill>
              </a:rPr>
              <a:t>Tal </a:t>
            </a:r>
            <a:r>
              <a:rPr lang="es-CO" b="1" dirty="0">
                <a:solidFill>
                  <a:srgbClr val="FF0000"/>
                </a:solidFill>
              </a:rPr>
              <a:t>vez tendré que visitar a aquella persona.</a:t>
            </a:r>
          </a:p>
        </p:txBody>
      </p:sp>
      <p:sp>
        <p:nvSpPr>
          <p:cNvPr id="3" name="2 Marcador de contenido"/>
          <p:cNvSpPr>
            <a:spLocks noGrp="1"/>
          </p:cNvSpPr>
          <p:nvPr>
            <p:ph idx="1"/>
          </p:nvPr>
        </p:nvSpPr>
        <p:spPr>
          <a:xfrm>
            <a:off x="529208" y="1866739"/>
            <a:ext cx="5410944" cy="2332856"/>
          </a:xfrm>
        </p:spPr>
        <p:txBody>
          <a:bodyPr>
            <a:normAutofit fontScale="85000" lnSpcReduction="10000"/>
          </a:bodyPr>
          <a:lstStyle/>
          <a:p>
            <a:pPr marL="0" indent="0" algn="ctr">
              <a:buNone/>
            </a:pPr>
            <a:r>
              <a:rPr lang="es-CO" dirty="0" smtClean="0"/>
              <a:t>A </a:t>
            </a:r>
            <a:r>
              <a:rPr lang="es-CO" dirty="0"/>
              <a:t>veces Dios obra un milagro cuando visitamos a una persona a quien desamamos, y hablamos con ella. A menudo, para nuestra sorpresa, vemos el amor por aquella persona naciendo en nuestro corazón.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772394"/>
            <a:ext cx="2983532" cy="295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331640" y="4725144"/>
            <a:ext cx="5904656" cy="1938992"/>
          </a:xfrm>
          <a:prstGeom prst="rect">
            <a:avLst/>
          </a:prstGeom>
        </p:spPr>
        <p:txBody>
          <a:bodyPr wrap="square">
            <a:spAutoFit/>
          </a:bodyPr>
          <a:lstStyle/>
          <a:p>
            <a:pPr algn="ctr"/>
            <a:r>
              <a:rPr lang="es-CO" sz="2400" dirty="0"/>
              <a:t>Jesús le dijo al hombre de la mano seca que extendiera su mano. Al obedecer al Señor, el hombre sintió el poder de Dios entrando en su vida y habilitándole para hacer lo que antes no podía hacer (Marcos 3:1–6).</a:t>
            </a:r>
          </a:p>
        </p:txBody>
      </p:sp>
    </p:spTree>
    <p:extLst>
      <p:ext uri="{BB962C8B-B14F-4D97-AF65-F5344CB8AC3E}">
        <p14:creationId xmlns:p14="http://schemas.microsoft.com/office/powerpoint/2010/main" val="129842912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8194"/>
                                        </p:tgtEl>
                                        <p:attrNameLst>
                                          <p:attrName>style.visibility</p:attrName>
                                        </p:attrNameLst>
                                      </p:cBhvr>
                                      <p:to>
                                        <p:strVal val="visible"/>
                                      </p:to>
                                    </p:set>
                                    <p:animEffect transition="in" filter="randombar(horizontal)">
                                      <p:cBhvr>
                                        <p:cTn id="10" dur="500"/>
                                        <p:tgtEl>
                                          <p:spTgt spid="819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712968" cy="1143000"/>
          </a:xfrm>
        </p:spPr>
        <p:txBody>
          <a:bodyPr>
            <a:normAutofit fontScale="90000"/>
          </a:bodyPr>
          <a:lstStyle/>
          <a:p>
            <a:r>
              <a:rPr lang="es-CO" sz="6000" b="1" i="1" dirty="0" smtClean="0"/>
              <a:t>8</a:t>
            </a:r>
            <a:r>
              <a:rPr lang="es-CO" dirty="0"/>
              <a:t>. </a:t>
            </a:r>
            <a:r>
              <a:rPr lang="es-CO" b="1" i="1" dirty="0" smtClean="0">
                <a:solidFill>
                  <a:srgbClr val="FF0000"/>
                </a:solidFill>
                <a:latin typeface="Agency FB" pitchFamily="34" charset="0"/>
              </a:rPr>
              <a:t>Debo </a:t>
            </a:r>
            <a:r>
              <a:rPr lang="es-CO" b="1" i="1" dirty="0">
                <a:solidFill>
                  <a:srgbClr val="FF0000"/>
                </a:solidFill>
                <a:latin typeface="Agency FB" pitchFamily="34" charset="0"/>
              </a:rPr>
              <a:t>trazarme un plan de conducta positiva</a:t>
            </a:r>
            <a:r>
              <a:rPr lang="es-CO" b="1" i="1" dirty="0" smtClean="0">
                <a:solidFill>
                  <a:srgbClr val="FF0000"/>
                </a:solidFill>
                <a:latin typeface="Agency FB" pitchFamily="34" charset="0"/>
              </a:rPr>
              <a:t>.</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5266928" cy="2620888"/>
          </a:xfrm>
        </p:spPr>
        <p:txBody>
          <a:bodyPr>
            <a:normAutofit fontScale="85000" lnSpcReduction="10000"/>
          </a:bodyPr>
          <a:lstStyle/>
          <a:p>
            <a:pPr marL="0" indent="0">
              <a:buNone/>
            </a:pPr>
            <a:r>
              <a:rPr lang="es-CO" dirty="0" smtClean="0"/>
              <a:t>Si </a:t>
            </a:r>
            <a:r>
              <a:rPr lang="es-CO" dirty="0"/>
              <a:t>tú no quieres a alguien, de todos modos haz por él lo que harías si lo quisieras. Podrías preguntar: “¿No estaría actuando yo como un hipócrita en tal caso?” No, no estarías actuando </a:t>
            </a:r>
            <a:r>
              <a:rPr lang="es-CO" dirty="0" smtClean="0"/>
              <a:t>así.</a:t>
            </a:r>
            <a:endParaRPr lang="es-CO" dirty="0"/>
          </a:p>
        </p:txBody>
      </p:sp>
      <p:sp>
        <p:nvSpPr>
          <p:cNvPr id="4" name="3 Rectángulo"/>
          <p:cNvSpPr/>
          <p:nvPr/>
        </p:nvSpPr>
        <p:spPr>
          <a:xfrm>
            <a:off x="1763688" y="4437112"/>
            <a:ext cx="5472608" cy="2308324"/>
          </a:xfrm>
          <a:prstGeom prst="rect">
            <a:avLst/>
          </a:prstGeom>
        </p:spPr>
        <p:txBody>
          <a:bodyPr wrap="square">
            <a:spAutoFit/>
          </a:bodyPr>
          <a:lstStyle/>
          <a:p>
            <a:pPr algn="ctr"/>
            <a:r>
              <a:rPr lang="es-CO" sz="2400" b="1" dirty="0" smtClean="0">
                <a:solidFill>
                  <a:srgbClr val="FF0000"/>
                </a:solidFill>
              </a:rPr>
              <a:t>Tú </a:t>
            </a:r>
            <a:r>
              <a:rPr lang="es-CO" sz="2400" b="1" dirty="0">
                <a:solidFill>
                  <a:srgbClr val="FF0000"/>
                </a:solidFill>
              </a:rPr>
              <a:t>tienes dentro de ti la vida de Cristo y también tu pecaminosa vida propia. Debes escoger cuál expresarás. No es hipocresía, si escoges expresar la vida de Cristo y Su amor hacia una persona aunque tú no lo sientas.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677454"/>
            <a:ext cx="2619375" cy="2471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82782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randombar(horizontal)">
                                      <p:cBhvr>
                                        <p:cTn id="13"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blipFill>
            <a:blip r:embed="rId2"/>
            <a:tile tx="0" ty="0" sx="100000" sy="100000" flip="none" algn="tl"/>
          </a:blipFill>
        </p:spPr>
        <p:txBody>
          <a:bodyPr>
            <a:normAutofit lnSpcReduction="10000"/>
          </a:bodyPr>
          <a:lstStyle/>
          <a:p>
            <a:pPr marL="0" indent="0" algn="ctr">
              <a:buNone/>
            </a:pPr>
            <a:r>
              <a:rPr lang="es-CO" b="1" dirty="0">
                <a:solidFill>
                  <a:schemeClr val="bg1"/>
                </a:solidFill>
              </a:rPr>
              <a:t>No tienes que tener el sentimiento de amor para actuar con amor</a:t>
            </a:r>
            <a:r>
              <a:rPr lang="es-CO" b="1" dirty="0" smtClean="0">
                <a:solidFill>
                  <a:schemeClr val="bg1"/>
                </a:solidFill>
              </a:rPr>
              <a:t>.</a:t>
            </a:r>
          </a:p>
          <a:p>
            <a:pPr marL="0" indent="0" algn="ctr">
              <a:buNone/>
            </a:pPr>
            <a:r>
              <a:rPr lang="es-CO" b="1" dirty="0" smtClean="0">
                <a:solidFill>
                  <a:schemeClr val="bg1"/>
                </a:solidFill>
              </a:rPr>
              <a:t> </a:t>
            </a:r>
            <a:r>
              <a:rPr lang="es-CO" b="1" dirty="0">
                <a:solidFill>
                  <a:schemeClr val="bg1"/>
                </a:solidFill>
              </a:rPr>
              <a:t>El escritor cristiano, C.S. Lewis, dijo:</a:t>
            </a:r>
          </a:p>
          <a:p>
            <a:pPr marL="0" indent="0" algn="ctr">
              <a:buNone/>
            </a:pPr>
            <a:r>
              <a:rPr lang="es-CO" b="1" dirty="0" smtClean="0">
                <a:solidFill>
                  <a:schemeClr val="bg1"/>
                </a:solidFill>
              </a:rPr>
              <a:t>«</a:t>
            </a:r>
            <a:r>
              <a:rPr lang="es-CO" b="1" dirty="0" smtClean="0">
                <a:solidFill>
                  <a:schemeClr val="bg1"/>
                </a:solidFill>
                <a:latin typeface="Agency FB" pitchFamily="34" charset="0"/>
              </a:rPr>
              <a:t>La </a:t>
            </a:r>
            <a:r>
              <a:rPr lang="es-CO" b="1" dirty="0">
                <a:solidFill>
                  <a:schemeClr val="bg1"/>
                </a:solidFill>
                <a:latin typeface="Agency FB" pitchFamily="34" charset="0"/>
              </a:rPr>
              <a:t>regla para todos nosotros es muy sencilla. No pierdas tiempo pensando si amas a tu prójimo; actúa como si lo </a:t>
            </a:r>
            <a:r>
              <a:rPr lang="es-CO" b="1" dirty="0" smtClean="0">
                <a:solidFill>
                  <a:schemeClr val="bg1"/>
                </a:solidFill>
                <a:latin typeface="Agency FB" pitchFamily="34" charset="0"/>
              </a:rPr>
              <a:t>amaras</a:t>
            </a:r>
            <a:r>
              <a:rPr lang="es-CO" b="1" dirty="0" smtClean="0">
                <a:solidFill>
                  <a:schemeClr val="bg1"/>
                </a:solidFill>
              </a:rPr>
              <a:t>». </a:t>
            </a:r>
          </a:p>
          <a:p>
            <a:endParaRPr lang="es-CO" b="1" dirty="0" smtClean="0">
              <a:solidFill>
                <a:schemeClr val="bg1"/>
              </a:solidFill>
            </a:endParaRPr>
          </a:p>
          <a:p>
            <a:pPr marL="0" indent="0" algn="ctr">
              <a:buNone/>
            </a:pPr>
            <a:r>
              <a:rPr lang="es-CO" b="1" dirty="0" smtClean="0">
                <a:solidFill>
                  <a:schemeClr val="bg1"/>
                </a:solidFill>
              </a:rPr>
              <a:t>Tan </a:t>
            </a:r>
            <a:r>
              <a:rPr lang="es-CO" b="1" dirty="0">
                <a:solidFill>
                  <a:schemeClr val="bg1"/>
                </a:solidFill>
              </a:rPr>
              <a:t>pronto como hacemos esto, aprendemos uno de los grandes secretos. Cuando te conduces como si amaras a alguien, pronto llegarás a amarlo de </a:t>
            </a:r>
            <a:r>
              <a:rPr lang="es-CO" b="1" dirty="0" smtClean="0">
                <a:solidFill>
                  <a:schemeClr val="bg1"/>
                </a:solidFill>
              </a:rPr>
              <a:t>verdad</a:t>
            </a:r>
            <a:r>
              <a:rPr lang="es-CO" dirty="0"/>
              <a:t>.</a:t>
            </a:r>
          </a:p>
          <a:p>
            <a:endParaRPr lang="es-CO" dirty="0"/>
          </a:p>
        </p:txBody>
      </p:sp>
    </p:spTree>
    <p:extLst>
      <p:ext uri="{BB962C8B-B14F-4D97-AF65-F5344CB8AC3E}">
        <p14:creationId xmlns:p14="http://schemas.microsoft.com/office/powerpoint/2010/main" val="315092858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solidFill>
                  <a:srgbClr val="FF0000"/>
                </a:solidFill>
                <a:latin typeface="Agency FB" pitchFamily="34" charset="0"/>
              </a:rPr>
              <a:t>Lo maravilloso del amor ágape es que ayuda </a:t>
            </a:r>
            <a:r>
              <a:rPr lang="es-CO" b="1" dirty="0">
                <a:solidFill>
                  <a:srgbClr val="FF0000"/>
                </a:solidFill>
                <a:latin typeface="Agency FB" pitchFamily="34" charset="0"/>
              </a:rPr>
              <a:t>a la Gente a Ver lo que no se Ve</a:t>
            </a:r>
          </a:p>
        </p:txBody>
      </p:sp>
      <p:sp>
        <p:nvSpPr>
          <p:cNvPr id="3" name="2 Marcador de contenido"/>
          <p:cNvSpPr>
            <a:spLocks noGrp="1"/>
          </p:cNvSpPr>
          <p:nvPr>
            <p:ph idx="1"/>
          </p:nvPr>
        </p:nvSpPr>
        <p:spPr>
          <a:xfrm>
            <a:off x="395536" y="1916832"/>
            <a:ext cx="8229600" cy="4752528"/>
          </a:xfrm>
          <a:gradFill>
            <a:gsLst>
              <a:gs pos="0">
                <a:srgbClr val="8488C4"/>
              </a:gs>
              <a:gs pos="53000">
                <a:srgbClr val="D4DEFF"/>
              </a:gs>
              <a:gs pos="83000">
                <a:srgbClr val="D4DEFF"/>
              </a:gs>
              <a:gs pos="100000">
                <a:srgbClr val="96AB94"/>
              </a:gs>
            </a:gsLst>
            <a:lin ang="5400000" scaled="0"/>
          </a:gradFill>
        </p:spPr>
        <p:txBody>
          <a:bodyPr>
            <a:normAutofit fontScale="85000" lnSpcReduction="20000"/>
          </a:bodyPr>
          <a:lstStyle/>
          <a:p>
            <a:pPr marL="0" indent="0" algn="ctr">
              <a:buNone/>
            </a:pPr>
            <a:r>
              <a:rPr lang="es-CO" sz="3300" b="1" dirty="0" smtClean="0"/>
              <a:t>¿</a:t>
            </a:r>
            <a:r>
              <a:rPr lang="es-CO" sz="3300" b="1" dirty="0"/>
              <a:t>Cómo puede la gente “ver” al Dios que no se ve? </a:t>
            </a:r>
            <a:endParaRPr lang="es-CO" sz="3300" b="1" dirty="0" smtClean="0"/>
          </a:p>
          <a:p>
            <a:pPr marL="0" indent="0" algn="ctr">
              <a:buNone/>
            </a:pPr>
            <a:r>
              <a:rPr lang="es-CO" dirty="0" smtClean="0"/>
              <a:t>Sólo </a:t>
            </a:r>
            <a:r>
              <a:rPr lang="es-CO" dirty="0"/>
              <a:t>hay una forma; deben verlo a Él en Sus hijos. </a:t>
            </a:r>
            <a:endParaRPr lang="es-CO" dirty="0" smtClean="0"/>
          </a:p>
          <a:p>
            <a:pPr marL="0" indent="0" algn="ctr">
              <a:buNone/>
            </a:pPr>
            <a:r>
              <a:rPr lang="es-CO" dirty="0" smtClean="0"/>
              <a:t>El </a:t>
            </a:r>
            <a:r>
              <a:rPr lang="es-CO" dirty="0"/>
              <a:t>apóstol Juan </a:t>
            </a:r>
            <a:r>
              <a:rPr lang="es-CO" dirty="0" smtClean="0"/>
              <a:t>dijo: «</a:t>
            </a:r>
            <a:r>
              <a:rPr lang="es-CO" dirty="0" smtClean="0">
                <a:latin typeface="Agency FB" pitchFamily="34" charset="0"/>
              </a:rPr>
              <a:t>Nadie </a:t>
            </a:r>
            <a:r>
              <a:rPr lang="es-CO" dirty="0">
                <a:latin typeface="Agency FB" pitchFamily="34" charset="0"/>
              </a:rPr>
              <a:t>ha visto jamás a Dios. Si nos amamos unos a otros, Dios permanece en nosotros, y su amor se ha perfeccionado en </a:t>
            </a:r>
            <a:r>
              <a:rPr lang="es-CO" dirty="0" smtClean="0">
                <a:latin typeface="Agency FB" pitchFamily="34" charset="0"/>
              </a:rPr>
              <a:t>nosotros</a:t>
            </a:r>
            <a:r>
              <a:rPr lang="es-CO" dirty="0" smtClean="0"/>
              <a:t>»</a:t>
            </a:r>
          </a:p>
          <a:p>
            <a:pPr marL="0" indent="0" algn="ctr">
              <a:buNone/>
            </a:pPr>
            <a:r>
              <a:rPr lang="es-CO" dirty="0" smtClean="0"/>
              <a:t> </a:t>
            </a:r>
            <a:r>
              <a:rPr lang="es-CO" u="sng" dirty="0"/>
              <a:t>(1 Juan 4:12).</a:t>
            </a:r>
          </a:p>
          <a:p>
            <a:pPr marL="0" indent="0">
              <a:buNone/>
            </a:pPr>
            <a:endParaRPr lang="es-CO" u="sng" dirty="0"/>
          </a:p>
          <a:p>
            <a:pPr marL="0" indent="0" algn="ctr">
              <a:buNone/>
            </a:pPr>
            <a:r>
              <a:rPr lang="es-CO" sz="3300" b="1" dirty="0" smtClean="0"/>
              <a:t>¿</a:t>
            </a:r>
            <a:r>
              <a:rPr lang="es-CO" sz="3300" b="1" dirty="0"/>
              <a:t>Qué está diciendo Juan? </a:t>
            </a:r>
            <a:endParaRPr lang="es-CO" sz="3300" b="1" dirty="0" smtClean="0"/>
          </a:p>
          <a:p>
            <a:pPr marL="0" indent="0" algn="ctr">
              <a:buNone/>
            </a:pPr>
            <a:r>
              <a:rPr lang="es-CO" dirty="0" smtClean="0"/>
              <a:t>Está </a:t>
            </a:r>
            <a:r>
              <a:rPr lang="es-CO" dirty="0"/>
              <a:t>diciendo </a:t>
            </a:r>
            <a:r>
              <a:rPr lang="es-CO" dirty="0" smtClean="0"/>
              <a:t>esto: </a:t>
            </a:r>
            <a:r>
              <a:rPr lang="es-CO" dirty="0"/>
              <a:t>nadie puede ver a Dios con sus ojos. Si nos amamos unos a otros, el mundo podrá “ver” al Dios invisible cuando ve Su amor manifestado en nosotros. Este amor Ágape tiene un poder más allá de toda medida.</a:t>
            </a:r>
          </a:p>
          <a:p>
            <a:endParaRPr lang="es-CO" dirty="0"/>
          </a:p>
        </p:txBody>
      </p:sp>
    </p:spTree>
    <p:extLst>
      <p:ext uri="{BB962C8B-B14F-4D97-AF65-F5344CB8AC3E}">
        <p14:creationId xmlns:p14="http://schemas.microsoft.com/office/powerpoint/2010/main" val="228712609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smtClean="0">
                <a:solidFill>
                  <a:srgbClr val="FF0000"/>
                </a:solidFill>
              </a:rPr>
              <a:t>Ilustración</a:t>
            </a:r>
            <a:endParaRPr lang="es-CO" sz="4800" b="1" i="1" dirty="0">
              <a:solidFill>
                <a:srgbClr val="FF0000"/>
              </a:solidFill>
            </a:endParaRPr>
          </a:p>
        </p:txBody>
      </p:sp>
      <p:sp>
        <p:nvSpPr>
          <p:cNvPr id="3" name="2 Marcador de contenido"/>
          <p:cNvSpPr>
            <a:spLocks noGrp="1"/>
          </p:cNvSpPr>
          <p:nvPr>
            <p:ph idx="1"/>
          </p:nvPr>
        </p:nvSpPr>
        <p:spPr>
          <a:xfrm>
            <a:off x="179512" y="1600200"/>
            <a:ext cx="6624736" cy="3484984"/>
          </a:xfrm>
        </p:spPr>
        <p:txBody>
          <a:bodyPr>
            <a:normAutofit fontScale="70000" lnSpcReduction="20000"/>
          </a:bodyPr>
          <a:lstStyle/>
          <a:p>
            <a:pPr marL="0" indent="0">
              <a:buNone/>
            </a:pPr>
            <a:r>
              <a:rPr lang="es-CO" dirty="0" smtClean="0"/>
              <a:t>“</a:t>
            </a:r>
            <a:r>
              <a:rPr lang="es-CO" dirty="0"/>
              <a:t>María” que fue encarcelada </a:t>
            </a:r>
            <a:r>
              <a:rPr lang="es-CO" dirty="0" smtClean="0"/>
              <a:t>en Rusia por </a:t>
            </a:r>
            <a:r>
              <a:rPr lang="es-CO" dirty="0"/>
              <a:t>causa de su fe en Cristo. Es una historia que revela el poder del amor Ágape. Desde la celda de su prisión, “María” escribió:</a:t>
            </a:r>
          </a:p>
          <a:p>
            <a:pPr marL="0" indent="0">
              <a:buNone/>
            </a:pPr>
            <a:endParaRPr lang="es-CO" dirty="0"/>
          </a:p>
          <a:p>
            <a:pPr marL="0" indent="0">
              <a:buNone/>
            </a:pPr>
            <a:r>
              <a:rPr lang="es-CO" dirty="0" smtClean="0"/>
              <a:t>Aún </a:t>
            </a:r>
            <a:r>
              <a:rPr lang="es-CO" dirty="0"/>
              <a:t>estoy en el mismo lugar de exilio. Aquí es una sociedad sin Dios; una de sus miembros, una carcelera, me hizo sufrir mucho, pero yo oré fervientemente por ella. Al fin, empezó a simpatizar conmigo y un día dijo: “no</a:t>
            </a:r>
            <a:r>
              <a:rPr lang="es-CO" dirty="0" smtClean="0"/>
              <a:t>”, no </a:t>
            </a:r>
            <a:r>
              <a:rPr lang="es-CO" dirty="0"/>
              <a:t>puedo entender qué clase de persona eres tú; aquí hay tantos que te insultan y abusan de </a:t>
            </a:r>
            <a:r>
              <a:rPr lang="es-CO" dirty="0" smtClean="0"/>
              <a:t>ti, </a:t>
            </a:r>
            <a:r>
              <a:rPr lang="es-CO" dirty="0"/>
              <a:t>pero tú los amas a todos</a:t>
            </a:r>
            <a:r>
              <a:rPr lang="es-CO" dirty="0" smtClean="0"/>
              <a:t>.</a:t>
            </a:r>
            <a:endParaRPr lang="es-CO"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2000250"/>
            <a:ext cx="1990725"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5229200"/>
            <a:ext cx="8496944" cy="1200329"/>
          </a:xfrm>
          <a:prstGeom prst="rect">
            <a:avLst/>
          </a:prstGeom>
        </p:spPr>
        <p:txBody>
          <a:bodyPr wrap="square">
            <a:spAutoFit/>
          </a:bodyPr>
          <a:lstStyle/>
          <a:p>
            <a:r>
              <a:rPr lang="es-CO" sz="2400" dirty="0"/>
              <a:t>En otra ocasión, me preguntó si yo podría quererla. Haciendo un esfuerzo le extendí mis brazos. Nos abrazamos y empezamos a llorar. Ahora solemos orar juntas. Su nombre es Bárbara</a:t>
            </a:r>
            <a:r>
              <a:rPr lang="es-CO" sz="2400" dirty="0" smtClean="0"/>
              <a:t>.</a:t>
            </a:r>
            <a:endParaRPr lang="es-CO" sz="2400" dirty="0"/>
          </a:p>
        </p:txBody>
      </p:sp>
    </p:spTree>
    <p:extLst>
      <p:ext uri="{BB962C8B-B14F-4D97-AF65-F5344CB8AC3E}">
        <p14:creationId xmlns:p14="http://schemas.microsoft.com/office/powerpoint/2010/main" val="7111170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11266"/>
                                        </p:tgtEl>
                                        <p:attrNameLst>
                                          <p:attrName>style.visibility</p:attrName>
                                        </p:attrNameLst>
                                      </p:cBhvr>
                                      <p:to>
                                        <p:strVal val="visible"/>
                                      </p:to>
                                    </p:set>
                                    <p:anim calcmode="lin" valueType="num">
                                      <p:cBhvr>
                                        <p:cTn id="21" dur="1000" fill="hold"/>
                                        <p:tgtEl>
                                          <p:spTgt spid="11266"/>
                                        </p:tgtEl>
                                        <p:attrNameLst>
                                          <p:attrName>ppt_w</p:attrName>
                                        </p:attrNameLst>
                                      </p:cBhvr>
                                      <p:tavLst>
                                        <p:tav tm="0">
                                          <p:val>
                                            <p:fltVal val="0"/>
                                          </p:val>
                                        </p:tav>
                                        <p:tav tm="100000">
                                          <p:val>
                                            <p:strVal val="#ppt_w"/>
                                          </p:val>
                                        </p:tav>
                                      </p:tavLst>
                                    </p:anim>
                                    <p:anim calcmode="lin" valueType="num">
                                      <p:cBhvr>
                                        <p:cTn id="22" dur="1000" fill="hold"/>
                                        <p:tgtEl>
                                          <p:spTgt spid="11266"/>
                                        </p:tgtEl>
                                        <p:attrNameLst>
                                          <p:attrName>ppt_h</p:attrName>
                                        </p:attrNameLst>
                                      </p:cBhvr>
                                      <p:tavLst>
                                        <p:tav tm="0">
                                          <p:val>
                                            <p:fltVal val="0"/>
                                          </p:val>
                                        </p:tav>
                                        <p:tav tm="100000">
                                          <p:val>
                                            <p:strVal val="#ppt_h"/>
                                          </p:val>
                                        </p:tav>
                                      </p:tavLst>
                                    </p:anim>
                                    <p:anim calcmode="lin" valueType="num">
                                      <p:cBhvr>
                                        <p:cTn id="23" dur="1000" fill="hold"/>
                                        <p:tgtEl>
                                          <p:spTgt spid="11266"/>
                                        </p:tgtEl>
                                        <p:attrNameLst>
                                          <p:attrName>style.rotation</p:attrName>
                                        </p:attrNameLst>
                                      </p:cBhvr>
                                      <p:tavLst>
                                        <p:tav tm="0">
                                          <p:val>
                                            <p:fltVal val="90"/>
                                          </p:val>
                                        </p:tav>
                                        <p:tav tm="100000">
                                          <p:val>
                                            <p:fltVal val="0"/>
                                          </p:val>
                                        </p:tav>
                                      </p:tavLst>
                                    </p:anim>
                                    <p:animEffect transition="in" filter="fade">
                                      <p:cBhvr>
                                        <p:cTn id="24" dur="1000"/>
                                        <p:tgtEl>
                                          <p:spTgt spid="11266"/>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6" y="1844824"/>
            <a:ext cx="5861510" cy="2147689"/>
          </a:xfrm>
        </p:spPr>
        <p:txBody>
          <a:bodyPr>
            <a:noAutofit/>
          </a:bodyPr>
          <a:lstStyle/>
          <a:p>
            <a:pPr marL="0" indent="0">
              <a:buNone/>
            </a:pPr>
            <a:r>
              <a:rPr lang="es-CO" sz="2400" dirty="0" smtClean="0"/>
              <a:t>María </a:t>
            </a:r>
            <a:r>
              <a:rPr lang="es-CO" sz="2400" dirty="0"/>
              <a:t>escribió</a:t>
            </a:r>
            <a:r>
              <a:rPr lang="es-CO" sz="2400" dirty="0" smtClean="0"/>
              <a:t>: “</a:t>
            </a:r>
            <a:r>
              <a:rPr lang="es-CO" sz="2400" dirty="0"/>
              <a:t>Ayer, por primera vez, vi a nuestra querida Bárbara en prisión. Se veía muy delgada, pálida y con las marcas de los golpes. La única cosa radiante en ella eran sus ojos, llenos de paz celestial y de gozo . . . A través de los barrotes le pregunté: “Bárbara, ¿no estás arrepentida de haber testificado por Cristo</a:t>
            </a:r>
            <a:r>
              <a:rPr lang="es-CO" sz="2400" dirty="0" smtClean="0"/>
              <a:t>”?</a:t>
            </a:r>
            <a:endParaRPr lang="es-CO" sz="24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88840"/>
            <a:ext cx="2448272"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32656"/>
            <a:ext cx="8352928" cy="1200329"/>
          </a:xfrm>
          <a:prstGeom prst="rect">
            <a:avLst/>
          </a:prstGeom>
        </p:spPr>
        <p:txBody>
          <a:bodyPr wrap="square">
            <a:spAutoFit/>
          </a:bodyPr>
          <a:lstStyle/>
          <a:p>
            <a:r>
              <a:rPr lang="es-CO" sz="2400" dirty="0"/>
              <a:t>Bárbara aceptó a Cristo como su Salvador personal y testificó valientemente de su fe en Cristo a todo el mundo. Por su atrevido testimonio fue golpeada y </a:t>
            </a:r>
            <a:r>
              <a:rPr lang="es-CO" sz="2400" dirty="0" smtClean="0"/>
              <a:t>encarcelada.</a:t>
            </a:r>
            <a:endParaRPr lang="es-CO" dirty="0"/>
          </a:p>
        </p:txBody>
      </p:sp>
      <p:sp>
        <p:nvSpPr>
          <p:cNvPr id="5" name="4 Rectángulo"/>
          <p:cNvSpPr/>
          <p:nvPr/>
        </p:nvSpPr>
        <p:spPr>
          <a:xfrm>
            <a:off x="394584" y="5229200"/>
            <a:ext cx="8352928" cy="1938992"/>
          </a:xfrm>
          <a:prstGeom prst="rect">
            <a:avLst/>
          </a:prstGeom>
        </p:spPr>
        <p:txBody>
          <a:bodyPr wrap="square">
            <a:spAutoFit/>
          </a:bodyPr>
          <a:lstStyle/>
          <a:p>
            <a:r>
              <a:rPr lang="es-CO" sz="2400" dirty="0"/>
              <a:t>“No”, </a:t>
            </a:r>
            <a:r>
              <a:rPr lang="es-CO" sz="2400" dirty="0" smtClean="0"/>
              <a:t>respondió </a:t>
            </a:r>
            <a:r>
              <a:rPr lang="es-CO" sz="2400" dirty="0"/>
              <a:t>firmemente —si me libertaran, iría de nuevo a hablar a mis camaradas del maravilloso amor de Cristo. Estoy muy contenta que el Señor me ama tanto y me considera digna de sufrir por Él.</a:t>
            </a:r>
          </a:p>
          <a:p>
            <a:endParaRPr lang="es-CO" sz="2400" dirty="0"/>
          </a:p>
        </p:txBody>
      </p:sp>
    </p:spTree>
    <p:extLst>
      <p:ext uri="{BB962C8B-B14F-4D97-AF65-F5344CB8AC3E}">
        <p14:creationId xmlns:p14="http://schemas.microsoft.com/office/powerpoint/2010/main" val="167850881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smtClean="0">
                <a:solidFill>
                  <a:srgbClr val="FF0000"/>
                </a:solidFill>
              </a:rPr>
              <a:t>Conclusión</a:t>
            </a:r>
            <a:endParaRPr lang="es-CO" sz="4800" b="1" i="1" dirty="0">
              <a:solidFill>
                <a:srgbClr val="FF0000"/>
              </a:solidFill>
            </a:endParaRPr>
          </a:p>
        </p:txBody>
      </p:sp>
      <p:sp>
        <p:nvSpPr>
          <p:cNvPr id="3" name="2 Marcador de contenido"/>
          <p:cNvSpPr>
            <a:spLocks noGrp="1"/>
          </p:cNvSpPr>
          <p:nvPr>
            <p:ph idx="1"/>
          </p:nvPr>
        </p:nvSpPr>
        <p:spPr>
          <a:xfrm>
            <a:off x="457200" y="1600200"/>
            <a:ext cx="8229600" cy="4997152"/>
          </a:xfrm>
          <a:gradFill>
            <a:gsLst>
              <a:gs pos="0">
                <a:srgbClr val="8488C4"/>
              </a:gs>
              <a:gs pos="53000">
                <a:srgbClr val="D4DEFF"/>
              </a:gs>
              <a:gs pos="83000">
                <a:srgbClr val="D4DEFF"/>
              </a:gs>
              <a:gs pos="100000">
                <a:srgbClr val="96AB94"/>
              </a:gs>
            </a:gsLst>
            <a:lin ang="5400000" scaled="0"/>
          </a:gradFill>
        </p:spPr>
        <p:txBody>
          <a:bodyPr>
            <a:normAutofit fontScale="85000" lnSpcReduction="20000"/>
          </a:bodyPr>
          <a:lstStyle/>
          <a:p>
            <a:pPr marL="0" indent="0" algn="ctr">
              <a:buNone/>
            </a:pPr>
            <a:r>
              <a:rPr lang="es-CO" b="1" u="sng" dirty="0" smtClean="0"/>
              <a:t>Juan 13:34.p.p</a:t>
            </a:r>
            <a:r>
              <a:rPr lang="es-CO" dirty="0" smtClean="0"/>
              <a:t>. «Amaos los unos a los otros». Dijo Jesús a sus 12 discípulos, que eran sus seguidores, sus amigos más cercanos. </a:t>
            </a:r>
          </a:p>
          <a:p>
            <a:pPr marL="0" indent="0" algn="ctr">
              <a:buNone/>
            </a:pPr>
            <a:endParaRPr lang="es-CO" sz="3300" b="1" dirty="0" smtClean="0"/>
          </a:p>
          <a:p>
            <a:pPr marL="0" indent="0" algn="ctr">
              <a:buNone/>
            </a:pPr>
            <a:r>
              <a:rPr lang="es-CO" sz="3300" b="1" dirty="0" smtClean="0"/>
              <a:t>La pregunta es: ¿Como aplicar esta orden en estos tiempos modernos donde impera tanta maldad?</a:t>
            </a:r>
          </a:p>
          <a:p>
            <a:endParaRPr lang="es-CO" dirty="0" smtClean="0"/>
          </a:p>
          <a:p>
            <a:pPr marL="0" indent="0" algn="ctr">
              <a:buNone/>
            </a:pPr>
            <a:r>
              <a:rPr lang="es-CO" dirty="0" smtClean="0"/>
              <a:t>Dice un predicador: Recuerdo que en cierta ocasión, me encontré con un hermano en la fe, con el cual había compartido el Evangelio, y lo había aceptado. Yo le tengo mucho aprecio a este hermano. Pues bien, él había estado enfermo y por esta causa había dejado de asistir unos tres sábados a la iglesia. </a:t>
            </a:r>
          </a:p>
          <a:p>
            <a:endParaRPr lang="es-CO" dirty="0"/>
          </a:p>
        </p:txBody>
      </p:sp>
    </p:spTree>
    <p:extLst>
      <p:ext uri="{BB962C8B-B14F-4D97-AF65-F5344CB8AC3E}">
        <p14:creationId xmlns:p14="http://schemas.microsoft.com/office/powerpoint/2010/main" val="2250854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0" indent="0" algn="ctr">
              <a:buNone/>
            </a:pPr>
            <a:r>
              <a:rPr lang="es-CO" dirty="0" smtClean="0"/>
              <a:t>Cuan lo saludé le di un abrazo, y le dije que lo amaba, sin darme cuenta que estaba cerca una persona del sexo opuesto muy cercana a mi corazón. </a:t>
            </a:r>
          </a:p>
          <a:p>
            <a:endParaRPr lang="es-CO" dirty="0"/>
          </a:p>
          <a:p>
            <a:pPr marL="0" indent="0" algn="ctr">
              <a:buNone/>
            </a:pPr>
            <a:r>
              <a:rPr lang="es-CO" dirty="0" smtClean="0"/>
              <a:t>Cuando me despedí de este hermano, esta dama me dijo con una sonrisa picarona: «</a:t>
            </a:r>
            <a:r>
              <a:rPr lang="es-CO" dirty="0" smtClean="0">
                <a:latin typeface="Agency FB" pitchFamily="34" charset="0"/>
              </a:rPr>
              <a:t>Como así, que usted lo ama a él</a:t>
            </a:r>
            <a:r>
              <a:rPr lang="es-CO" dirty="0" smtClean="0"/>
              <a:t>». Enseguida comprendí lo que me quería decir. </a:t>
            </a:r>
          </a:p>
          <a:p>
            <a:pPr marL="0" indent="0" algn="ctr">
              <a:buNone/>
            </a:pPr>
            <a:r>
              <a:rPr lang="es-CO" dirty="0" smtClean="0"/>
              <a:t>En este tiempo donde se practica el homosexualismo y el lesbianismo, de pronto es mal visto oír decirle un hombre a otro hombre: «lo amo», o una mujer a otra mujer: la «amo». Y terminamos riéndonos, por lo que ella me estaba insinuando.    </a:t>
            </a:r>
            <a:endParaRPr lang="es-CO" dirty="0"/>
          </a:p>
        </p:txBody>
      </p:sp>
    </p:spTree>
    <p:extLst>
      <p:ext uri="{BB962C8B-B14F-4D97-AF65-F5344CB8AC3E}">
        <p14:creationId xmlns:p14="http://schemas.microsoft.com/office/powerpoint/2010/main" val="39731401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smtClean="0"/>
              <a:t>Recuerde que Jesús les dio esta orden a sus discípulos hombres. Pero Jesús no se refería a ese amor pervertido, por eso les dice: «</a:t>
            </a:r>
            <a:r>
              <a:rPr lang="es-CO" dirty="0" smtClean="0">
                <a:latin typeface="Agency FB" pitchFamily="34" charset="0"/>
              </a:rPr>
              <a:t>Así como yo os he amado</a:t>
            </a:r>
            <a:r>
              <a:rPr lang="es-CO" dirty="0" smtClean="0"/>
              <a:t>» </a:t>
            </a:r>
            <a:r>
              <a:rPr lang="es-CO" u="sng" dirty="0" smtClean="0"/>
              <a:t>Juan 13:34. u.p</a:t>
            </a:r>
            <a:r>
              <a:rPr lang="es-CO" dirty="0" smtClean="0"/>
              <a:t>.</a:t>
            </a:r>
          </a:p>
          <a:p>
            <a:endParaRPr lang="es-CO" dirty="0"/>
          </a:p>
          <a:p>
            <a:pPr marL="0" indent="0" algn="ctr">
              <a:buNone/>
            </a:pPr>
            <a:r>
              <a:rPr lang="es-CO" dirty="0" smtClean="0"/>
              <a:t>Para experimentar ese amor puro y santo que se sacrifica por el otro es necesario escuchar las Palabra del mismo Jesús: «</a:t>
            </a:r>
            <a:r>
              <a:rPr lang="es-CO" dirty="0" smtClean="0">
                <a:latin typeface="Agency FB" pitchFamily="34" charset="0"/>
              </a:rPr>
              <a:t>Permaneced en mí, y yo en vosotros…. Porque separados de mí, nada podéis hacer</a:t>
            </a:r>
            <a:r>
              <a:rPr lang="es-CO" dirty="0" smtClean="0"/>
              <a:t>» </a:t>
            </a:r>
          </a:p>
          <a:p>
            <a:pPr marL="0" indent="0" algn="ctr">
              <a:buNone/>
            </a:pPr>
            <a:r>
              <a:rPr lang="es-CO" dirty="0" smtClean="0"/>
              <a:t>(</a:t>
            </a:r>
            <a:r>
              <a:rPr lang="es-CO" u="sng" dirty="0" smtClean="0"/>
              <a:t>Juan 15:4;5).</a:t>
            </a:r>
          </a:p>
          <a:p>
            <a:pPr marL="0" indent="0" algn="ctr">
              <a:buNone/>
            </a:pPr>
            <a:endParaRPr lang="es-CO" dirty="0" smtClean="0"/>
          </a:p>
          <a:p>
            <a:pPr marL="0" indent="0" algn="ctr">
              <a:buNone/>
            </a:pPr>
            <a:r>
              <a:rPr lang="es-CO" b="1" dirty="0" smtClean="0">
                <a:solidFill>
                  <a:srgbClr val="FF0000"/>
                </a:solidFill>
              </a:rPr>
              <a:t>Solo así podremos experimentar el amor ágape, que es la clase de amor a la que se refiere Cristo Jesús. </a:t>
            </a:r>
          </a:p>
          <a:p>
            <a:pPr marL="0" indent="0" algn="ctr">
              <a:buNone/>
            </a:pPr>
            <a:r>
              <a:rPr lang="es-CO" b="1" dirty="0" smtClean="0">
                <a:solidFill>
                  <a:srgbClr val="FF0000"/>
                </a:solidFill>
              </a:rPr>
              <a:t>Que Dios te bendiga, y que puedas experimentar en tu vida esta clase de amor. Amen.</a:t>
            </a:r>
            <a:endParaRPr lang="es-CO" b="1" dirty="0">
              <a:solidFill>
                <a:srgbClr val="FF0000"/>
              </a:solidFill>
            </a:endParaRPr>
          </a:p>
        </p:txBody>
      </p:sp>
    </p:spTree>
    <p:extLst>
      <p:ext uri="{BB962C8B-B14F-4D97-AF65-F5344CB8AC3E}">
        <p14:creationId xmlns:p14="http://schemas.microsoft.com/office/powerpoint/2010/main" val="21124584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5" end="5"/>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p:cTn id="1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878</TotalTime>
  <Words>3723</Words>
  <Application>Microsoft Office PowerPoint</Application>
  <PresentationFormat>Presentación en pantalla (4:3)</PresentationFormat>
  <Paragraphs>153</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Tema de Office</vt:lpstr>
      <vt:lpstr>Presentación de PowerPoint</vt:lpstr>
      <vt:lpstr>Presentación de PowerPoint</vt:lpstr>
      <vt:lpstr>Presentación de PowerPoint</vt:lpstr>
      <vt:lpstr>Presentación de PowerPoint</vt:lpstr>
      <vt:lpstr> El Significado de este Mandamiento del Señor: El mandamiento del Señor Jesús de amarnos unos a otros significa dos cosas: </vt:lpstr>
      <vt:lpstr>Presentación de PowerPoint</vt:lpstr>
      <vt:lpstr>Hay Diferentes Clases de Amor</vt:lpstr>
      <vt:lpstr>Presentación de PowerPoint</vt:lpstr>
      <vt:lpstr>¿Qué es el Amor Ágape?</vt:lpstr>
      <vt:lpstr>Presentación de PowerPoint</vt:lpstr>
      <vt:lpstr>He aquí la forma en que el amor ágape se expresa:</vt:lpstr>
      <vt:lpstr>¿De donde viene el amor?</vt:lpstr>
      <vt:lpstr>Presentación de PowerPoint</vt:lpstr>
      <vt:lpstr>Presentación de PowerPoint</vt:lpstr>
      <vt:lpstr>Presentación de PowerPoint</vt:lpstr>
      <vt:lpstr>Presentación de PowerPoint</vt:lpstr>
      <vt:lpstr>1. Debo confesar mi falta de amor como pecado.</vt:lpstr>
      <vt:lpstr>Presentación de PowerPoint</vt:lpstr>
      <vt:lpstr>2.  Debo contar con el hecho de que, en Cristo, he muerto al pecado del desamor.</vt:lpstr>
      <vt:lpstr>Presentación de PowerPoint</vt:lpstr>
      <vt:lpstr> 3. Debo escoger amar a aquella persona. </vt:lpstr>
      <vt:lpstr>Presentación de PowerPoint</vt:lpstr>
      <vt:lpstr>Presentación de PowerPoint</vt:lpstr>
      <vt:lpstr> 4. Debo confiar en Dios, Quien hará lo que yo no puedo hacer. </vt:lpstr>
      <vt:lpstr>Presentación de PowerPoint</vt:lpstr>
      <vt:lpstr>Presentación de PowerPoint</vt:lpstr>
      <vt:lpstr>  5. Debo orar por aquella persona hasta que Dios obre en mi corazón para amarla.   </vt:lpstr>
      <vt:lpstr>6. Debo buscar sinceramente cambiar mi actitud hacia esa persona.</vt:lpstr>
      <vt:lpstr>7. Tal vez tendré que visitar a aquella persona.</vt:lpstr>
      <vt:lpstr>8. Debo trazarme un plan de conducta positiva.</vt:lpstr>
      <vt:lpstr>Presentación de PowerPoint</vt:lpstr>
      <vt:lpstr>Lo maravilloso del amor ágape es que ayuda a la Gente a Ver lo que no se Ve</vt:lpstr>
      <vt:lpstr>Ilustración</vt:lpstr>
      <vt:lpstr>Presentación de PowerPoint</vt:lpstr>
      <vt:lpstr>Conclusión</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UNA OEDEN OLVIDADA</dc:title>
  <dc:creator>FAMILIA FIERRO CH</dc:creator>
  <cp:lastModifiedBy>FAMILIA FIERRO CH</cp:lastModifiedBy>
  <cp:revision>134</cp:revision>
  <dcterms:created xsi:type="dcterms:W3CDTF">2013-02-18T08:13:13Z</dcterms:created>
  <dcterms:modified xsi:type="dcterms:W3CDTF">2014-03-29T01:14:58Z</dcterms:modified>
</cp:coreProperties>
</file>